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1" r:id="rId6"/>
    <p:sldId id="277" r:id="rId7"/>
    <p:sldId id="260" r:id="rId8"/>
    <p:sldId id="262" r:id="rId9"/>
    <p:sldId id="263" r:id="rId10"/>
    <p:sldId id="276" r:id="rId11"/>
    <p:sldId id="266" r:id="rId12"/>
    <p:sldId id="265" r:id="rId13"/>
    <p:sldId id="267" r:id="rId14"/>
    <p:sldId id="268" r:id="rId15"/>
    <p:sldId id="271" r:id="rId16"/>
    <p:sldId id="269" r:id="rId17"/>
    <p:sldId id="270" r:id="rId18"/>
    <p:sldId id="272" r:id="rId19"/>
    <p:sldId id="273" r:id="rId20"/>
    <p:sldId id="274" r:id="rId21"/>
    <p:sldId id="275" r:id="rId2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1B501-45B4-4BBC-A25B-FC3369120BAA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BBB3D-3965-4446-A35D-F27A11D61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98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6AF0C-A1D0-4DE1-9402-9F6CCA7267B6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A7805-4102-480E-B3A6-D4275B0B9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36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7805-4102-480E-B3A6-D4275B0B9B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75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AD1C-8FE6-47A7-A286-B3EEB8D29CFA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DDBF54D-402A-4E0A-8BDB-46E6B32EA8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93294"/>
            <a:ext cx="2143125" cy="6000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AD1C-8FE6-47A7-A286-B3EEB8D29CFA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F54D-402A-4E0A-8BDB-46E6B32EA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AD1C-8FE6-47A7-A286-B3EEB8D29CFA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F54D-402A-4E0A-8BDB-46E6B32EA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AD1C-8FE6-47A7-A286-B3EEB8D29CFA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F54D-402A-4E0A-8BDB-46E6B32EA8B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AD1C-8FE6-47A7-A286-B3EEB8D29CFA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DDBF54D-402A-4E0A-8BDB-46E6B32EA8B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AD1C-8FE6-47A7-A286-B3EEB8D29CFA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F54D-402A-4E0A-8BDB-46E6B32EA8B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AD1C-8FE6-47A7-A286-B3EEB8D29CFA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F54D-402A-4E0A-8BDB-46E6B32EA8B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AD1C-8FE6-47A7-A286-B3EEB8D29CFA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F54D-402A-4E0A-8BDB-46E6B32EA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AD1C-8FE6-47A7-A286-B3EEB8D29CFA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F54D-402A-4E0A-8BDB-46E6B32EA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AD1C-8FE6-47A7-A286-B3EEB8D29CFA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F54D-402A-4E0A-8BDB-46E6B32EA8B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AD1C-8FE6-47A7-A286-B3EEB8D29CFA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DDBF54D-402A-4E0A-8BDB-46E6B32EA8B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E15AD1C-8FE6-47A7-A286-B3EEB8D29CFA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DDBF54D-402A-4E0A-8BDB-46E6B32EA8B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Sharon Bruckner, Bastian Kayser, Tim Conrad</a:t>
            </a:r>
          </a:p>
          <a:p>
            <a:endParaRPr lang="de-DE" dirty="0"/>
          </a:p>
          <a:p>
            <a:r>
              <a:rPr lang="de-DE" dirty="0" smtClean="0"/>
              <a:t>Freie Uni. Berlin</a:t>
            </a:r>
          </a:p>
          <a:p>
            <a:endParaRPr lang="de-DE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Finding</a:t>
            </a:r>
            <a:r>
              <a:rPr lang="de-DE" dirty="0" smtClean="0"/>
              <a:t> Modules in Networks </a:t>
            </a:r>
            <a:r>
              <a:rPr lang="de-DE" dirty="0" err="1" smtClean="0"/>
              <a:t>with</a:t>
            </a:r>
            <a:r>
              <a:rPr lang="de-DE" dirty="0" smtClean="0"/>
              <a:t> Non-modular </a:t>
            </a:r>
            <a:r>
              <a:rPr lang="de-DE" dirty="0" err="1" smtClean="0"/>
              <a:t>Regions</a:t>
            </a:r>
            <a:endParaRPr lang="en-US" dirty="0"/>
          </a:p>
        </p:txBody>
      </p:sp>
      <p:pic>
        <p:nvPicPr>
          <p:cNvPr id="1026" name="Picture 2" descr="http://www.biocomputing-berlin.de/theme/biocomputing/img/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21288"/>
            <a:ext cx="1523995" cy="65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51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Second </a:t>
            </a:r>
            <a:r>
              <a:rPr lang="de-DE" dirty="0" err="1" smtClean="0"/>
              <a:t>try</a:t>
            </a:r>
            <a:r>
              <a:rPr lang="de-DE" dirty="0" smtClean="0"/>
              <a:t>: </a:t>
            </a:r>
            <a:r>
              <a:rPr lang="de-DE" dirty="0" err="1" smtClean="0"/>
              <a:t>metastability</a:t>
            </a:r>
            <a:r>
              <a:rPr lang="de-DE" dirty="0" smtClean="0"/>
              <a:t> score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de-DE" dirty="0" smtClean="0"/>
                  <a:t>Motivated </a:t>
                </a:r>
                <a:r>
                  <a:rPr lang="de-DE" dirty="0" err="1" smtClean="0"/>
                  <a:t>by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concept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metastability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physical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systems</a:t>
                </a:r>
                <a:r>
                  <a:rPr lang="de-DE" dirty="0" smtClean="0"/>
                  <a:t>.</a:t>
                </a:r>
              </a:p>
              <a:p>
                <a:r>
                  <a:rPr lang="de-DE" dirty="0" smtClean="0"/>
                  <a:t>A </a:t>
                </a:r>
                <a:r>
                  <a:rPr lang="de-DE" dirty="0" err="1" smtClean="0"/>
                  <a:t>metastable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partition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a </a:t>
                </a:r>
                <a:r>
                  <a:rPr lang="de-DE" dirty="0" err="1" smtClean="0"/>
                  <a:t>network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into</a:t>
                </a:r>
                <a:r>
                  <a:rPr lang="de-DE" dirty="0" smtClean="0"/>
                  <a:t> a </a:t>
                </a:r>
                <a:r>
                  <a:rPr lang="de-DE" dirty="0" err="1" smtClean="0"/>
                  <a:t>transition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region</a:t>
                </a:r>
                <a:r>
                  <a:rPr lang="de-DE" dirty="0" smtClean="0"/>
                  <a:t> </a:t>
                </a:r>
                <a:r>
                  <a:rPr lang="de-DE" i="1" dirty="0" smtClean="0"/>
                  <a:t>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modules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𝑀</m:t>
                    </m:r>
                    <m:r>
                      <a:rPr lang="de-DE" b="0" i="1" smtClean="0">
                        <a:latin typeface="Cambria Math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satisfies: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</a:rPr>
                      <m:t>𝑅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  <m:box>
                      <m:boxPr>
                        <m:ctrlPr>
                          <a:rPr lang="de-DE" b="0" i="1" smtClean="0">
                            <a:latin typeface="Cambria Math"/>
                          </a:rPr>
                        </m:ctrlPr>
                      </m:boxPr>
                      <m:e>
                        <m:r>
                          <a:rPr lang="de-DE" b="0" i="1" smtClean="0">
                            <a:latin typeface="Cambria Math"/>
                          </a:rPr>
                          <m:t>≔</m:t>
                        </m:r>
                      </m:e>
                    </m:box>
                    <m:func>
                      <m:funcPr>
                        <m:ctrlPr>
                          <a:rPr lang="de-DE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de-DE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de-DE" b="0" i="1" smtClean="0">
                                <a:latin typeface="Cambria Math"/>
                              </a:rPr>
                              <m:t> ∉</m:t>
                            </m:r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  <a:ea typeface="Cambria Math"/>
                              </a:rPr>
                              <m:t>𝔼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sub>
                        </m:sSub>
                        <m:d>
                          <m:d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  <m:d>
                              <m:dPr>
                                <m:ctrlP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𝑀</m:t>
                                </m:r>
                              </m:e>
                            </m:d>
                          </m:e>
                        </m:d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≪</m:t>
                        </m:r>
                        <m:func>
                          <m:func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/>
                                    <a:ea typeface="Cambria Math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=1…</m:t>
                                </m:r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de-DE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𝔼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𝜏</m:t>
                                </m:r>
                                <m:d>
                                  <m:dPr>
                                    <m:ctrlPr>
                                      <a:rPr lang="de-DE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i="1">
                                            <a:latin typeface="Cambria Math"/>
                                            <a:ea typeface="Cambria Math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de-DE" i="1"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box>
                              <m:boxPr>
                                <m:ctrlPr>
                                  <a:rPr lang="de-DE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boxPr>
                              <m:e>
                                <m:r>
                                  <a:rPr lang="de-DE" i="1" smtClean="0">
                                    <a:latin typeface="Cambria Math"/>
                                    <a:ea typeface="Cambria Math"/>
                                  </a:rPr>
                                  <m:t>≔</m:t>
                                </m:r>
                              </m:e>
                            </m:box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𝑊</m:t>
                            </m:r>
                          </m:e>
                        </m:func>
                      </m:e>
                    </m:func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𝔼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𝜏</m:t>
                        </m:r>
                        <m:d>
                          <m:dPr>
                            <m:ctrlPr>
                              <a:rPr lang="de-DE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is the expected entry time into some module when starting in 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𝔼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𝜏</m:t>
                        </m:r>
                        <m:d>
                          <m:dPr>
                            <m:ctrlPr>
                              <a:rPr lang="de-DE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is the expected entry time into a module when starting in a different module.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333" t="-2000" r="-392" b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33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Metastability</a:t>
            </a:r>
            <a:r>
              <a:rPr lang="de-DE" dirty="0"/>
              <a:t> score: </a:t>
            </a:r>
            <a:r>
              <a:rPr lang="de-DE" dirty="0" smtClean="0"/>
              <a:t>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dirty="0" smtClean="0"/>
                  <a:t>For a </a:t>
                </a:r>
                <a:r>
                  <a:rPr lang="de-DE" dirty="0" err="1" smtClean="0"/>
                  <a:t>given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network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a </a:t>
                </a:r>
                <a:r>
                  <a:rPr lang="de-DE" dirty="0" err="1" smtClean="0"/>
                  <a:t>given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partition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𝑀</m:t>
                        </m:r>
                        <m:r>
                          <a:rPr lang="de-DE" b="0" i="1" smtClean="0">
                            <a:latin typeface="Cambria Math"/>
                          </a:rPr>
                          <m:t>,</m:t>
                        </m:r>
                        <m:r>
                          <a:rPr lang="de-DE" b="0" i="1" smtClean="0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 smtClean="0"/>
                  <a:t> we can then define the </a:t>
                </a:r>
                <a:r>
                  <a:rPr lang="en-US" dirty="0" err="1" smtClean="0"/>
                  <a:t>metastability</a:t>
                </a:r>
                <a:r>
                  <a:rPr lang="en-US" dirty="0" smtClean="0"/>
                  <a:t> score as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</a:rPr>
                      <m:t>1−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</a:rPr>
                      <m:t>𝑅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</a:rPr>
                      <m:t>𝑊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r>
                  <a:rPr lang="de-DE" dirty="0" smtClean="0"/>
                  <a:t>Main </a:t>
                </a:r>
                <a:r>
                  <a:rPr lang="de-DE" dirty="0" err="1" smtClean="0"/>
                  <a:t>Drawback</a:t>
                </a:r>
                <a:r>
                  <a:rPr lang="de-DE" dirty="0" smtClean="0"/>
                  <a:t>: This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a score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a </a:t>
                </a:r>
                <a:r>
                  <a:rPr lang="de-DE" dirty="0" err="1" smtClean="0"/>
                  <a:t>given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partition</a:t>
                </a:r>
                <a:r>
                  <a:rPr lang="de-DE" dirty="0" smtClean="0"/>
                  <a:t>, not global! </a:t>
                </a:r>
              </a:p>
              <a:p>
                <a:pPr lvl="1"/>
                <a:r>
                  <a:rPr lang="de-DE" dirty="0" smtClean="0"/>
                  <a:t>The score </a:t>
                </a:r>
                <a:r>
                  <a:rPr lang="de-DE" dirty="0" err="1" smtClean="0"/>
                  <a:t>depends</a:t>
                </a:r>
                <a:r>
                  <a:rPr lang="de-DE" dirty="0" smtClean="0"/>
                  <a:t> on </a:t>
                </a:r>
                <a:r>
                  <a:rPr lang="de-DE" dirty="0" err="1" smtClean="0"/>
                  <a:t>number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modules</a:t>
                </a:r>
                <a:r>
                  <a:rPr lang="de-DE" dirty="0" smtClean="0"/>
                  <a:t> </a:t>
                </a:r>
                <a:r>
                  <a:rPr lang="de-DE" i="1" dirty="0" smtClean="0"/>
                  <a:t>m</a:t>
                </a:r>
                <a:r>
                  <a:rPr lang="de-DE" dirty="0" smtClean="0"/>
                  <a:t>. </a:t>
                </a:r>
              </a:p>
              <a:p>
                <a:pPr lvl="1"/>
                <a:r>
                  <a:rPr lang="de-DE" dirty="0" err="1" smtClean="0"/>
                  <a:t>Cannot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optimized</a:t>
                </a:r>
                <a:r>
                  <a:rPr lang="de-DE" dirty="0" smtClean="0"/>
                  <a:t>: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every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partition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where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𝑇</m:t>
                    </m:r>
                    <m:r>
                      <a:rPr lang="de-DE" b="0" i="1" smtClean="0">
                        <a:latin typeface="Cambria Math"/>
                      </a:rPr>
                      <m:t>=∅ </m:t>
                    </m:r>
                  </m:oMath>
                </a14:m>
                <a:r>
                  <a:rPr lang="en-US" dirty="0" smtClean="0"/>
                  <a:t>we will have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𝑅</m:t>
                    </m:r>
                    <m:r>
                      <a:rPr lang="de-DE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 and therefore an optimal score.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333" t="-1067" r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1763688" y="2492896"/>
            <a:ext cx="5472608" cy="10801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b="1" dirty="0" smtClean="0"/>
              <a:t>Main Advantage</a:t>
            </a:r>
            <a:r>
              <a:rPr lang="de-DE" dirty="0" smtClean="0"/>
              <a:t>: </a:t>
            </a:r>
            <a:r>
              <a:rPr lang="de-DE" dirty="0" err="1" smtClean="0"/>
              <a:t>Explicitly</a:t>
            </a:r>
            <a:r>
              <a:rPr lang="de-DE" dirty="0" smtClean="0"/>
              <a:t> </a:t>
            </a:r>
            <a:r>
              <a:rPr lang="de-DE" dirty="0" err="1" smtClean="0"/>
              <a:t>takes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account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transition</a:t>
            </a:r>
            <a:r>
              <a:rPr lang="de-DE" dirty="0" smtClean="0"/>
              <a:t> </a:t>
            </a:r>
            <a:r>
              <a:rPr lang="de-DE" dirty="0" err="1" smtClean="0"/>
              <a:t>region</a:t>
            </a:r>
            <a:r>
              <a:rPr lang="de-DE" dirty="0" smtClean="0"/>
              <a:t>,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suited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NCC </a:t>
            </a:r>
            <a:r>
              <a:rPr lang="de-DE" dirty="0" err="1" smtClean="0"/>
              <a:t>networks</a:t>
            </a:r>
            <a:r>
              <a:rPr lang="de-DE" dirty="0" smtClean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123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Experiment </a:t>
            </a:r>
            <a:r>
              <a:rPr lang="de-DE" dirty="0" err="1" smtClean="0"/>
              <a:t>results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scores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networks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modules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size</a:t>
            </a:r>
            <a:r>
              <a:rPr lang="de-DE" dirty="0" smtClean="0"/>
              <a:t> 100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increasing</a:t>
            </a:r>
            <a:r>
              <a:rPr lang="de-DE" dirty="0" smtClean="0"/>
              <a:t> </a:t>
            </a:r>
            <a:r>
              <a:rPr lang="de-DE" dirty="0" smtClean="0"/>
              <a:t> </a:t>
            </a:r>
            <a:r>
              <a:rPr lang="de-DE" dirty="0" err="1" smtClean="0"/>
              <a:t>density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a </a:t>
            </a:r>
            <a:r>
              <a:rPr lang="de-DE" dirty="0" err="1" smtClean="0"/>
              <a:t>transition</a:t>
            </a:r>
            <a:r>
              <a:rPr lang="de-DE" dirty="0" smtClean="0"/>
              <a:t> </a:t>
            </a:r>
            <a:r>
              <a:rPr lang="de-DE" dirty="0" err="1" smtClean="0"/>
              <a:t>region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1000 </a:t>
            </a:r>
            <a:r>
              <a:rPr lang="de-DE" dirty="0" err="1" smtClean="0"/>
              <a:t>nodes</a:t>
            </a:r>
            <a:r>
              <a:rPr lang="de-DE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852936"/>
            <a:ext cx="3700721" cy="289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4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Intermediate </a:t>
            </a:r>
            <a:r>
              <a:rPr lang="de-DE" dirty="0" err="1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scores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major</a:t>
            </a:r>
            <a:r>
              <a:rPr lang="de-DE" dirty="0" smtClean="0"/>
              <a:t> </a:t>
            </a:r>
            <a:r>
              <a:rPr lang="de-DE" dirty="0" err="1" smtClean="0"/>
              <a:t>disadvantages</a:t>
            </a:r>
            <a:endParaRPr lang="de-DE" dirty="0" smtClean="0"/>
          </a:p>
          <a:p>
            <a:r>
              <a:rPr lang="de-DE" dirty="0" err="1" smtClean="0"/>
              <a:t>Currently</a:t>
            </a:r>
            <a:r>
              <a:rPr lang="de-DE" dirty="0" smtClean="0"/>
              <a:t> </a:t>
            </a:r>
            <a:r>
              <a:rPr lang="de-DE" dirty="0" err="1" smtClean="0"/>
              <a:t>developing</a:t>
            </a:r>
            <a:r>
              <a:rPr lang="de-DE" dirty="0" smtClean="0"/>
              <a:t> an </a:t>
            </a:r>
            <a:r>
              <a:rPr lang="de-DE" dirty="0" err="1" smtClean="0"/>
              <a:t>improved</a:t>
            </a:r>
            <a:r>
              <a:rPr lang="de-DE" dirty="0" smtClean="0"/>
              <a:t> score:</a:t>
            </a:r>
          </a:p>
          <a:p>
            <a:pPr lvl="1"/>
            <a:r>
              <a:rPr lang="de-DE" dirty="0" smtClean="0"/>
              <a:t>Takes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transition</a:t>
            </a:r>
            <a:r>
              <a:rPr lang="de-DE" dirty="0" smtClean="0"/>
              <a:t> </a:t>
            </a:r>
            <a:r>
              <a:rPr lang="de-DE" dirty="0" err="1" smtClean="0"/>
              <a:t>region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account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provably</a:t>
            </a:r>
            <a:r>
              <a:rPr lang="de-DE" dirty="0" smtClean="0"/>
              <a:t> „</a:t>
            </a:r>
            <a:r>
              <a:rPr lang="de-DE" dirty="0" err="1" smtClean="0"/>
              <a:t>good</a:t>
            </a:r>
            <a:r>
              <a:rPr lang="de-DE" dirty="0" smtClean="0"/>
              <a:t>“, </a:t>
            </a:r>
            <a:r>
              <a:rPr lang="de-DE" dirty="0" err="1" smtClean="0"/>
              <a:t>at</a:t>
            </a:r>
            <a:r>
              <a:rPr lang="de-DE" dirty="0" smtClean="0"/>
              <a:t> least on </a:t>
            </a:r>
            <a:r>
              <a:rPr lang="de-DE" dirty="0" err="1" smtClean="0"/>
              <a:t>some</a:t>
            </a:r>
            <a:r>
              <a:rPr lang="de-DE" dirty="0" smtClean="0"/>
              <a:t> well-</a:t>
            </a:r>
            <a:r>
              <a:rPr lang="de-DE" dirty="0" err="1" smtClean="0"/>
              <a:t>defined</a:t>
            </a:r>
            <a:r>
              <a:rPr lang="de-DE" dirty="0" smtClean="0"/>
              <a:t> </a:t>
            </a:r>
            <a:r>
              <a:rPr lang="de-DE" dirty="0" err="1" smtClean="0"/>
              <a:t>network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r>
              <a:rPr lang="de-DE" dirty="0" smtClean="0"/>
              <a:t>.</a:t>
            </a:r>
          </a:p>
          <a:p>
            <a:pPr lvl="1"/>
            <a:r>
              <a:rPr lang="de-DE" dirty="0" err="1" smtClean="0"/>
              <a:t>dependent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partition</a:t>
            </a:r>
            <a:r>
              <a:rPr lang="de-DE" dirty="0" smtClean="0"/>
              <a:t> (so, not global), but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partition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optimized</a:t>
            </a:r>
            <a:r>
              <a:rPr lang="de-DE" dirty="0" smtClean="0"/>
              <a:t>.</a:t>
            </a:r>
          </a:p>
          <a:p>
            <a:pPr lvl="1"/>
            <a:endParaRPr lang="de-DE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7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Algorithms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identifying</a:t>
            </a:r>
            <a:r>
              <a:rPr lang="de-DE" dirty="0" smtClean="0"/>
              <a:t> </a:t>
            </a:r>
            <a:r>
              <a:rPr lang="de-DE" dirty="0" err="1" smtClean="0"/>
              <a:t>modules</a:t>
            </a:r>
            <a:r>
              <a:rPr lang="de-DE" dirty="0" smtClean="0"/>
              <a:t> in NCC </a:t>
            </a:r>
            <a:r>
              <a:rPr lang="de-DE" dirty="0" err="1" smtClean="0"/>
              <a:t>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compare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behavior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3 </a:t>
            </a:r>
            <a:r>
              <a:rPr lang="de-DE" dirty="0" err="1" smtClean="0"/>
              <a:t>algorithms</a:t>
            </a:r>
            <a:r>
              <a:rPr lang="de-DE" dirty="0" smtClean="0"/>
              <a:t> on a </a:t>
            </a:r>
            <a:r>
              <a:rPr lang="de-DE" dirty="0" err="1" smtClean="0"/>
              <a:t>benchmark</a:t>
            </a:r>
            <a:r>
              <a:rPr lang="de-DE" dirty="0" smtClean="0"/>
              <a:t> </a:t>
            </a:r>
            <a:r>
              <a:rPr lang="de-DE" dirty="0" err="1" smtClean="0"/>
              <a:t>dataset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NCC </a:t>
            </a:r>
            <a:r>
              <a:rPr lang="de-DE" dirty="0" err="1" smtClean="0"/>
              <a:t>networks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2400" dirty="0" smtClean="0">
                <a:solidFill>
                  <a:srgbClr val="FF0000"/>
                </a:solidFill>
              </a:rPr>
              <a:t>MSM</a:t>
            </a:r>
            <a:r>
              <a:rPr lang="de-DE" sz="2400" dirty="0" smtClean="0"/>
              <a:t>:  The </a:t>
            </a:r>
            <a:r>
              <a:rPr lang="de-DE" sz="2400" dirty="0" err="1" smtClean="0"/>
              <a:t>Markov</a:t>
            </a:r>
            <a:r>
              <a:rPr lang="de-DE" sz="2400" dirty="0" smtClean="0"/>
              <a:t> State Model </a:t>
            </a:r>
            <a:r>
              <a:rPr lang="de-DE" sz="2400" dirty="0" err="1" smtClean="0"/>
              <a:t>clustering</a:t>
            </a:r>
            <a:r>
              <a:rPr lang="de-DE" sz="2400" dirty="0" smtClean="0"/>
              <a:t> </a:t>
            </a:r>
            <a:r>
              <a:rPr lang="de-DE" sz="2400" dirty="0" err="1" smtClean="0"/>
              <a:t>algorithm</a:t>
            </a:r>
            <a:r>
              <a:rPr lang="de-DE" sz="2400" dirty="0" smtClean="0"/>
              <a:t> </a:t>
            </a:r>
            <a:r>
              <a:rPr lang="de-DE" sz="2400" dirty="0" err="1" smtClean="0"/>
              <a:t>first</a:t>
            </a:r>
            <a:r>
              <a:rPr lang="de-DE" sz="2400" dirty="0" smtClean="0"/>
              <a:t> </a:t>
            </a:r>
            <a:r>
              <a:rPr lang="de-DE" sz="2400" dirty="0" err="1" smtClean="0"/>
              <a:t>identifies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removes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transition</a:t>
            </a:r>
            <a:r>
              <a:rPr lang="de-DE" sz="2400" dirty="0" smtClean="0"/>
              <a:t> </a:t>
            </a:r>
            <a:r>
              <a:rPr lang="de-DE" sz="2400" dirty="0" err="1" smtClean="0"/>
              <a:t>region</a:t>
            </a:r>
            <a:r>
              <a:rPr lang="de-DE" sz="2400" dirty="0" smtClean="0"/>
              <a:t>,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then</a:t>
            </a:r>
            <a:r>
              <a:rPr lang="de-DE" sz="2400" dirty="0" smtClean="0"/>
              <a:t> </a:t>
            </a:r>
            <a:r>
              <a:rPr lang="de-DE" sz="2400" dirty="0" err="1" smtClean="0"/>
              <a:t>deterministically</a:t>
            </a:r>
            <a:r>
              <a:rPr lang="de-DE" sz="2400" dirty="0" smtClean="0"/>
              <a:t> </a:t>
            </a:r>
            <a:r>
              <a:rPr lang="de-DE" sz="2400" dirty="0" err="1" smtClean="0"/>
              <a:t>clusters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remaining</a:t>
            </a:r>
            <a:r>
              <a:rPr lang="de-DE" sz="2400" dirty="0" smtClean="0"/>
              <a:t> </a:t>
            </a:r>
            <a:r>
              <a:rPr lang="de-DE" sz="2400" dirty="0" err="1" smtClean="0"/>
              <a:t>nodes</a:t>
            </a:r>
            <a:r>
              <a:rPr lang="de-DE" sz="2400" dirty="0" smtClean="0"/>
              <a:t>.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 smtClean="0">
                <a:solidFill>
                  <a:srgbClr val="FF0000"/>
                </a:solidFill>
              </a:rPr>
              <a:t>SCAN</a:t>
            </a:r>
            <a:r>
              <a:rPr lang="de-DE" sz="2400" dirty="0" smtClean="0"/>
              <a:t>: Clusters </a:t>
            </a:r>
            <a:r>
              <a:rPr lang="de-DE" sz="2400" dirty="0" err="1" smtClean="0"/>
              <a:t>nodes</a:t>
            </a:r>
            <a:r>
              <a:rPr lang="de-DE" sz="2400" dirty="0" smtClean="0"/>
              <a:t> </a:t>
            </a:r>
            <a:r>
              <a:rPr lang="de-DE" sz="2400" dirty="0" err="1" smtClean="0"/>
              <a:t>together</a:t>
            </a:r>
            <a:r>
              <a:rPr lang="de-DE" sz="2400" dirty="0" smtClean="0"/>
              <a:t> </a:t>
            </a:r>
            <a:r>
              <a:rPr lang="de-DE" sz="2400" dirty="0" err="1" smtClean="0"/>
              <a:t>based</a:t>
            </a:r>
            <a:r>
              <a:rPr lang="de-DE" sz="2400" dirty="0" smtClean="0"/>
              <a:t> on </a:t>
            </a:r>
            <a:r>
              <a:rPr lang="de-DE" sz="2400" dirty="0" err="1" smtClean="0"/>
              <a:t>neighborhood</a:t>
            </a:r>
            <a:r>
              <a:rPr lang="de-DE" sz="2400" dirty="0" smtClean="0"/>
              <a:t> </a:t>
            </a:r>
            <a:r>
              <a:rPr lang="de-DE" sz="2400" dirty="0" err="1" smtClean="0"/>
              <a:t>similarity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reachability</a:t>
            </a:r>
            <a:r>
              <a:rPr lang="de-DE" sz="2400" dirty="0" smtClean="0"/>
              <a:t>. </a:t>
            </a:r>
            <a:r>
              <a:rPr lang="de-DE" sz="2400" dirty="0" err="1" smtClean="0"/>
              <a:t>Assigns</a:t>
            </a:r>
            <a:r>
              <a:rPr lang="de-DE" sz="2400" dirty="0" smtClean="0"/>
              <a:t> </a:t>
            </a:r>
            <a:r>
              <a:rPr lang="de-DE" sz="2400" dirty="0" err="1" smtClean="0"/>
              <a:t>nodes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roles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hubs</a:t>
            </a:r>
            <a:r>
              <a:rPr lang="de-DE" sz="2400" dirty="0" smtClean="0"/>
              <a:t>, </a:t>
            </a:r>
            <a:r>
              <a:rPr lang="de-DE" sz="2400" dirty="0" err="1" smtClean="0"/>
              <a:t>outliers</a:t>
            </a:r>
            <a:r>
              <a:rPr lang="de-DE" sz="2400" dirty="0" smtClean="0"/>
              <a:t>.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 smtClean="0">
                <a:solidFill>
                  <a:srgbClr val="FF0000"/>
                </a:solidFill>
              </a:rPr>
              <a:t>MCL</a:t>
            </a:r>
            <a:r>
              <a:rPr lang="de-DE" sz="2400" dirty="0" smtClean="0"/>
              <a:t>: The </a:t>
            </a:r>
            <a:r>
              <a:rPr lang="de-DE" sz="2400" dirty="0" err="1" smtClean="0"/>
              <a:t>Markov</a:t>
            </a:r>
            <a:r>
              <a:rPr lang="de-DE" sz="2400" dirty="0" smtClean="0"/>
              <a:t> Clustering </a:t>
            </a:r>
            <a:r>
              <a:rPr lang="de-DE" sz="2400" dirty="0" err="1" smtClean="0"/>
              <a:t>algorithm</a:t>
            </a:r>
            <a:r>
              <a:rPr lang="de-DE" sz="2400" dirty="0" smtClean="0"/>
              <a:t> </a:t>
            </a:r>
            <a:r>
              <a:rPr lang="de-DE" sz="2400" dirty="0" err="1" smtClean="0"/>
              <a:t>simulates</a:t>
            </a:r>
            <a:r>
              <a:rPr lang="de-DE" sz="2400" dirty="0" smtClean="0"/>
              <a:t> </a:t>
            </a:r>
            <a:r>
              <a:rPr lang="de-DE" sz="2400" dirty="0" err="1" smtClean="0"/>
              <a:t>random</a:t>
            </a:r>
            <a:r>
              <a:rPr lang="de-DE" sz="2400" dirty="0" smtClean="0"/>
              <a:t> </a:t>
            </a:r>
            <a:r>
              <a:rPr lang="de-DE" sz="2400" dirty="0" err="1" smtClean="0"/>
              <a:t>walks</a:t>
            </a:r>
            <a:r>
              <a:rPr lang="de-DE" sz="2400" dirty="0" smtClean="0"/>
              <a:t> on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network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identifies</a:t>
            </a:r>
            <a:r>
              <a:rPr lang="de-DE" sz="2400" dirty="0" smtClean="0"/>
              <a:t> </a:t>
            </a:r>
            <a:r>
              <a:rPr lang="de-DE" sz="2400" dirty="0" err="1" smtClean="0"/>
              <a:t>modules</a:t>
            </a:r>
            <a:r>
              <a:rPr lang="de-DE" sz="2400" dirty="0" smtClean="0"/>
              <a:t> </a:t>
            </a:r>
            <a:r>
              <a:rPr lang="de-DE" sz="2400" dirty="0" err="1" smtClean="0"/>
              <a:t>as</a:t>
            </a:r>
            <a:r>
              <a:rPr lang="de-DE" sz="2400" dirty="0" smtClean="0"/>
              <a:t> </a:t>
            </a:r>
            <a:r>
              <a:rPr lang="de-DE" sz="2400" dirty="0" err="1" smtClean="0"/>
              <a:t>regions</a:t>
            </a:r>
            <a:r>
              <a:rPr lang="de-DE" sz="2400" dirty="0" smtClean="0"/>
              <a:t> </a:t>
            </a:r>
            <a:r>
              <a:rPr lang="de-DE" sz="2400" dirty="0" err="1" smtClean="0"/>
              <a:t>where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random</a:t>
            </a:r>
            <a:r>
              <a:rPr lang="de-DE" sz="2400" dirty="0" smtClean="0"/>
              <a:t> </a:t>
            </a:r>
            <a:r>
              <a:rPr lang="de-DE" sz="2400" dirty="0" err="1" smtClean="0"/>
              <a:t>walker</a:t>
            </a:r>
            <a:r>
              <a:rPr lang="de-DE" sz="2400" dirty="0" smtClean="0"/>
              <a:t> </a:t>
            </a:r>
            <a:r>
              <a:rPr lang="de-DE" sz="2400" dirty="0" err="1" smtClean="0"/>
              <a:t>stays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a </a:t>
            </a:r>
            <a:r>
              <a:rPr lang="de-DE" sz="2400" dirty="0" err="1" smtClean="0"/>
              <a:t>long</a:t>
            </a:r>
            <a:r>
              <a:rPr lang="de-DE" sz="2400" dirty="0" smtClean="0"/>
              <a:t> time. Returns a </a:t>
            </a:r>
            <a:r>
              <a:rPr lang="de-DE" sz="2400" dirty="0" err="1" smtClean="0"/>
              <a:t>full</a:t>
            </a:r>
            <a:r>
              <a:rPr lang="de-DE" sz="2400" dirty="0" smtClean="0"/>
              <a:t> </a:t>
            </a:r>
            <a:r>
              <a:rPr lang="de-DE" sz="2400" dirty="0" err="1" smtClean="0"/>
              <a:t>partition</a:t>
            </a:r>
            <a:r>
              <a:rPr lang="de-DE" sz="2400" dirty="0" smtClean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717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Adjusting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4437112"/>
            <a:ext cx="7772400" cy="1582688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r>
              <a:rPr lang="de-DE" dirty="0" err="1" smtClean="0"/>
              <a:t>For</a:t>
            </a:r>
            <a:r>
              <a:rPr lang="de-DE" dirty="0" smtClean="0"/>
              <a:t> SCAN, </a:t>
            </a:r>
            <a:r>
              <a:rPr lang="de-DE" dirty="0" err="1" smtClean="0"/>
              <a:t>outliers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hubs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additionally</a:t>
            </a:r>
            <a:r>
              <a:rPr lang="de-DE" dirty="0" smtClean="0"/>
              <a:t> </a:t>
            </a:r>
            <a:r>
              <a:rPr lang="de-DE" dirty="0" err="1" smtClean="0"/>
              <a:t>assigned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transition</a:t>
            </a:r>
            <a:r>
              <a:rPr lang="de-DE" dirty="0" smtClean="0"/>
              <a:t> </a:t>
            </a:r>
            <a:r>
              <a:rPr lang="de-DE" dirty="0" err="1" smtClean="0"/>
              <a:t>region</a:t>
            </a:r>
            <a:r>
              <a:rPr lang="de-DE" dirty="0" smtClean="0"/>
              <a:t>.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404182" y="1916832"/>
            <a:ext cx="6624201" cy="20162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400" b="1" dirty="0" smtClean="0"/>
              <a:t>Main </a:t>
            </a:r>
            <a:r>
              <a:rPr lang="de-DE" sz="2400" b="1" dirty="0" err="1" smtClean="0"/>
              <a:t>Adjustment</a:t>
            </a:r>
            <a:r>
              <a:rPr lang="de-DE" sz="2400" b="1" dirty="0" smtClean="0"/>
              <a:t>: </a:t>
            </a:r>
          </a:p>
          <a:p>
            <a:r>
              <a:rPr lang="de-DE" sz="2400" dirty="0" smtClean="0"/>
              <a:t>Nodes in </a:t>
            </a:r>
            <a:r>
              <a:rPr lang="de-DE" sz="2400" dirty="0" err="1" smtClean="0"/>
              <a:t>modules</a:t>
            </a:r>
            <a:r>
              <a:rPr lang="de-DE" sz="2400" dirty="0" smtClean="0"/>
              <a:t> </a:t>
            </a:r>
            <a:r>
              <a:rPr lang="de-DE" sz="2400" dirty="0" err="1" smtClean="0"/>
              <a:t>under</a:t>
            </a:r>
            <a:r>
              <a:rPr lang="de-DE" sz="2400" dirty="0" smtClean="0"/>
              <a:t> a </a:t>
            </a:r>
            <a:r>
              <a:rPr lang="de-DE" sz="2400" dirty="0" err="1" smtClean="0"/>
              <a:t>threshold</a:t>
            </a:r>
            <a:r>
              <a:rPr lang="de-DE" sz="2400" dirty="0" smtClean="0"/>
              <a:t> 1%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nodes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assigned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transition</a:t>
            </a:r>
            <a:r>
              <a:rPr lang="de-DE" sz="2400" dirty="0" smtClean="0"/>
              <a:t> </a:t>
            </a:r>
            <a:r>
              <a:rPr lang="de-DE" sz="2400" dirty="0" err="1" smtClean="0"/>
              <a:t>region</a:t>
            </a:r>
            <a:r>
              <a:rPr lang="de-DE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787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evaluate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dirty="0" smtClean="0"/>
                  <a:t>Benchmark </a:t>
                </a:r>
                <a:r>
                  <a:rPr lang="de-DE" dirty="0" err="1" smtClean="0"/>
                  <a:t>networks</a:t>
                </a:r>
                <a:r>
                  <a:rPr lang="de-DE" dirty="0" smtClean="0"/>
                  <a:t>:</a:t>
                </a:r>
              </a:p>
              <a:p>
                <a:pPr lvl="1"/>
                <a:r>
                  <a:rPr lang="de-DE" dirty="0" smtClean="0"/>
                  <a:t>A </a:t>
                </a:r>
                <a:r>
                  <a:rPr lang="de-DE" dirty="0" err="1" smtClean="0"/>
                  <a:t>parameterized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random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graph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model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where</a:t>
                </a:r>
                <a:r>
                  <a:rPr lang="de-DE" dirty="0" smtClean="0"/>
                  <a:t>:</a:t>
                </a:r>
              </a:p>
              <a:p>
                <a:pPr lvl="2"/>
                <a:r>
                  <a:rPr lang="de-DE" dirty="0" smtClean="0"/>
                  <a:t> </a:t>
                </a:r>
                <a:r>
                  <a:rPr lang="de-DE" dirty="0" err="1" smtClean="0"/>
                  <a:t>modules</a:t>
                </a:r>
                <a:r>
                  <a:rPr lang="de-DE" dirty="0" smtClean="0"/>
                  <a:t>: ER </a:t>
                </a:r>
                <a:r>
                  <a:rPr lang="de-DE" dirty="0" err="1" smtClean="0"/>
                  <a:t>graphs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having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same </a:t>
                </a:r>
                <a:r>
                  <a:rPr lang="de-DE" dirty="0" err="1" smtClean="0"/>
                  <a:t>size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</m:sub>
                    </m:sSub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connection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probability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</m:sub>
                    </m:sSub>
                  </m:oMath>
                </a14:m>
                <a:endParaRPr lang="de-DE" dirty="0" smtClean="0"/>
              </a:p>
              <a:p>
                <a:pPr lvl="2"/>
                <a:r>
                  <a:rPr lang="de-DE" dirty="0"/>
                  <a:t> </a:t>
                </a:r>
                <a:r>
                  <a:rPr lang="de-DE" dirty="0" err="1" smtClean="0"/>
                  <a:t>transition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region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an ER </a:t>
                </a:r>
                <a:r>
                  <a:rPr lang="de-DE" dirty="0" err="1" smtClean="0"/>
                  <a:t>graph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  <m:r>
                          <a:rPr lang="de-DE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endParaRPr lang="de-DE" dirty="0" smtClean="0"/>
              </a:p>
              <a:p>
                <a:pPr lvl="2"/>
                <a:r>
                  <a:rPr lang="de-DE" dirty="0" smtClean="0"/>
                  <a:t>The </a:t>
                </a:r>
                <a:r>
                  <a:rPr lang="de-DE" dirty="0" err="1" smtClean="0"/>
                  <a:t>nodes</a:t>
                </a:r>
                <a:r>
                  <a:rPr lang="de-DE" dirty="0" smtClean="0"/>
                  <a:t> in </a:t>
                </a:r>
                <a:r>
                  <a:rPr lang="de-DE" i="1" dirty="0" smtClean="0"/>
                  <a:t>M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i="1" dirty="0" smtClean="0"/>
                  <a:t>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connected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w.p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de-DE" dirty="0" err="1" smtClean="0"/>
                  <a:t>Vary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ratio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size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i="1" dirty="0" smtClean="0"/>
                  <a:t>M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i="1" dirty="0" smtClean="0"/>
                  <a:t>T</a:t>
                </a:r>
                <a:r>
                  <a:rPr lang="de-DE" dirty="0" smtClean="0"/>
                  <a:t>, </a:t>
                </a:r>
                <a:r>
                  <a:rPr lang="de-DE" dirty="0" err="1" smtClean="0"/>
                  <a:t>density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i="1" dirty="0"/>
                  <a:t>M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i="1" dirty="0" smtClean="0"/>
                  <a:t>T.</a:t>
                </a:r>
              </a:p>
              <a:p>
                <a:pPr lvl="1"/>
                <a:r>
                  <a:rPr lang="de-DE" dirty="0" smtClean="0"/>
                  <a:t>Networks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1000 </a:t>
                </a:r>
                <a:r>
                  <a:rPr lang="de-DE" dirty="0" err="1" smtClean="0"/>
                  <a:t>nodes</a:t>
                </a:r>
                <a:r>
                  <a:rPr lang="de-DE" dirty="0" smtClean="0"/>
                  <a:t>, 5 </a:t>
                </a:r>
                <a:r>
                  <a:rPr lang="de-DE" dirty="0" err="1" smtClean="0"/>
                  <a:t>modules</a:t>
                </a:r>
                <a:r>
                  <a:rPr lang="de-DE" dirty="0" smtClean="0"/>
                  <a:t>.</a:t>
                </a:r>
                <a:endParaRPr lang="de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333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246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evaluate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dirty="0" smtClean="0"/>
                  <a:t>Evaluation </a:t>
                </a:r>
                <a:r>
                  <a:rPr lang="de-DE" dirty="0" err="1" smtClean="0"/>
                  <a:t>Scores</a:t>
                </a:r>
                <a:r>
                  <a:rPr lang="de-DE" dirty="0" smtClean="0"/>
                  <a:t>:</a:t>
                </a:r>
              </a:p>
              <a:p>
                <a:pPr lvl="1"/>
                <a:r>
                  <a:rPr lang="de-DE" dirty="0" err="1" smtClean="0"/>
                  <a:t>Comparing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„</a:t>
                </a:r>
                <a:r>
                  <a:rPr lang="de-DE" dirty="0" err="1" smtClean="0"/>
                  <a:t>ground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truth</a:t>
                </a:r>
                <a:r>
                  <a:rPr lang="de-DE" dirty="0" smtClean="0"/>
                  <a:t>“ </a:t>
                </a:r>
                <a:r>
                  <a:rPr lang="de-DE" dirty="0" err="1" smtClean="0"/>
                  <a:t>partition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from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construction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benchmark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set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partition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found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algorithm</a:t>
                </a:r>
                <a:r>
                  <a:rPr lang="de-DE" dirty="0" smtClean="0"/>
                  <a:t> .</a:t>
                </a:r>
              </a:p>
              <a:p>
                <a:pPr lvl="1"/>
                <a:r>
                  <a:rPr lang="de-DE" dirty="0" err="1" smtClean="0"/>
                  <a:t>Construct</a:t>
                </a:r>
                <a:r>
                  <a:rPr lang="de-DE" dirty="0" smtClean="0"/>
                  <a:t> 3 </a:t>
                </a:r>
                <a:r>
                  <a:rPr lang="de-DE" dirty="0" err="1" smtClean="0"/>
                  <a:t>scores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based</a:t>
                </a:r>
                <a:r>
                  <a:rPr lang="de-DE" dirty="0" smtClean="0"/>
                  <a:t> on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well-</a:t>
                </a:r>
                <a:r>
                  <a:rPr lang="de-DE" dirty="0" err="1" smtClean="0"/>
                  <a:t>known</a:t>
                </a:r>
                <a:r>
                  <a:rPr lang="de-DE" dirty="0" smtClean="0"/>
                  <a:t> Rand Index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𝑀𝑇</m:t>
                        </m:r>
                      </m:sub>
                    </m:sSub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de-DE" dirty="0" err="1" smtClean="0"/>
                  <a:t>evaluates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how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well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algorithms</a:t>
                </a:r>
                <a:r>
                  <a:rPr lang="de-DE" dirty="0" smtClean="0"/>
                  <a:t> separates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transition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region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from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modular </a:t>
                </a:r>
                <a:r>
                  <a:rPr lang="de-DE" dirty="0" err="1" smtClean="0"/>
                  <a:t>region</a:t>
                </a:r>
                <a:endParaRPr lang="de-DE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sub>
                    </m:sSub>
                    <m:r>
                      <a:rPr lang="de-DE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de-DE" dirty="0" err="1" smtClean="0"/>
                  <a:t>measures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quality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clustering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within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modular </a:t>
                </a:r>
                <a:r>
                  <a:rPr lang="de-DE" dirty="0" err="1" smtClean="0"/>
                  <a:t>region</a:t>
                </a:r>
                <a:endParaRPr lang="de-DE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𝐶</m:t>
                        </m:r>
                      </m:sub>
                    </m:sSub>
                    <m:r>
                      <a:rPr lang="de-DE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a </a:t>
                </a:r>
                <a:r>
                  <a:rPr lang="de-DE" dirty="0" err="1" smtClean="0"/>
                  <a:t>combined</a:t>
                </a:r>
                <a:r>
                  <a:rPr lang="de-DE" dirty="0"/>
                  <a:t> </a:t>
                </a:r>
                <a:r>
                  <a:rPr lang="de-DE" dirty="0" smtClean="0"/>
                  <a:t>score.</a:t>
                </a:r>
                <a:endParaRPr lang="de-DE" dirty="0"/>
              </a:p>
              <a:p>
                <a:pPr lvl="2"/>
                <a:endParaRPr lang="de-DE" dirty="0"/>
              </a:p>
              <a:p>
                <a:pPr lvl="2"/>
                <a:endParaRPr lang="de-DE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333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84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Experiment 1: </a:t>
            </a:r>
            <a:r>
              <a:rPr lang="de-DE" dirty="0" err="1" smtClean="0"/>
              <a:t>varying</a:t>
            </a:r>
            <a:r>
              <a:rPr lang="de-DE" dirty="0" smtClean="0"/>
              <a:t> </a:t>
            </a:r>
            <a:r>
              <a:rPr lang="de-DE" dirty="0" err="1" smtClean="0"/>
              <a:t>sizes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/>
              <p:cNvSpPr>
                <a:spLocks noGrp="1"/>
              </p:cNvSpPr>
              <p:nvPr>
                <p:ph type="body" idx="2"/>
              </p:nvPr>
            </p:nvSpPr>
            <p:spPr>
              <a:xfrm>
                <a:off x="1907704" y="5845968"/>
                <a:ext cx="4968552" cy="679376"/>
              </a:xfrm>
            </p:spPr>
            <p:txBody>
              <a:bodyPr/>
              <a:lstStyle/>
              <a:p>
                <a:r>
                  <a:rPr lang="de-DE" dirty="0" err="1" smtClean="0"/>
                  <a:t>Comparing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de-DE" dirty="0" smtClean="0"/>
                  <a:t> score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SCAN, MCL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MSM on </a:t>
                </a:r>
                <a:r>
                  <a:rPr lang="de-DE" dirty="0" err="1" smtClean="0"/>
                  <a:t>networks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varying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sizes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i="1" dirty="0" smtClean="0"/>
                  <a:t>T</a:t>
                </a:r>
                <a:r>
                  <a:rPr lang="de-DE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1907704" y="5845968"/>
                <a:ext cx="4968552" cy="679376"/>
              </a:xfrm>
              <a:blipFill rotWithShape="1">
                <a:blip r:embed="rId2"/>
                <a:stretch>
                  <a:fillRect l="-1104" t="-4505" b="-9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1484784"/>
            <a:ext cx="5312024" cy="414678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868144" y="1655222"/>
            <a:ext cx="2793704" cy="621650"/>
            <a:chOff x="5868144" y="1655222"/>
            <a:chExt cx="2793704" cy="621650"/>
          </a:xfrm>
        </p:grpSpPr>
        <p:sp>
          <p:nvSpPr>
            <p:cNvPr id="9" name="TextBox 8"/>
            <p:cNvSpPr txBox="1"/>
            <p:nvPr/>
          </p:nvSpPr>
          <p:spPr>
            <a:xfrm>
              <a:off x="7077672" y="1655222"/>
              <a:ext cx="1584176" cy="5232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MSM </a:t>
              </a:r>
              <a:r>
                <a:rPr lang="de-DE" sz="1400" dirty="0" err="1" smtClean="0"/>
                <a:t>performs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best</a:t>
              </a:r>
              <a:endParaRPr lang="en-US" sz="1400" dirty="0"/>
            </a:p>
          </p:txBody>
        </p:sp>
        <p:cxnSp>
          <p:nvCxnSpPr>
            <p:cNvPr id="11" name="Straight Arrow Connector 10"/>
            <p:cNvCxnSpPr>
              <a:stCxn id="9" idx="1"/>
            </p:cNvCxnSpPr>
            <p:nvPr/>
          </p:nvCxnSpPr>
          <p:spPr>
            <a:xfrm flipH="1">
              <a:off x="5868144" y="1916832"/>
              <a:ext cx="1209528" cy="36004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6084168" y="4005064"/>
            <a:ext cx="2880320" cy="981110"/>
            <a:chOff x="6084168" y="4005064"/>
            <a:chExt cx="2880320" cy="981110"/>
          </a:xfrm>
        </p:grpSpPr>
        <p:sp>
          <p:nvSpPr>
            <p:cNvPr id="15" name="TextBox 14"/>
            <p:cNvSpPr txBox="1"/>
            <p:nvPr/>
          </p:nvSpPr>
          <p:spPr>
            <a:xfrm>
              <a:off x="7380312" y="4247510"/>
              <a:ext cx="1584176" cy="73866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1400" dirty="0" err="1" smtClean="0"/>
                <a:t>Metastability</a:t>
              </a:r>
              <a:r>
                <a:rPr lang="de-DE" sz="1400" dirty="0" smtClean="0"/>
                <a:t> score </a:t>
              </a:r>
              <a:r>
                <a:rPr lang="de-DE" sz="1400" dirty="0" err="1" smtClean="0"/>
                <a:t>behaves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similiarly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to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algorithm</a:t>
              </a:r>
              <a:r>
                <a:rPr lang="de-DE" sz="1400" dirty="0" smtClean="0"/>
                <a:t> score</a:t>
              </a:r>
              <a:endParaRPr lang="en-US" sz="1400" dirty="0"/>
            </a:p>
          </p:txBody>
        </p:sp>
        <p:cxnSp>
          <p:nvCxnSpPr>
            <p:cNvPr id="16" name="Straight Arrow Connector 15"/>
            <p:cNvCxnSpPr>
              <a:stCxn id="15" idx="1"/>
            </p:cNvCxnSpPr>
            <p:nvPr/>
          </p:nvCxnSpPr>
          <p:spPr>
            <a:xfrm flipH="1" flipV="1">
              <a:off x="6084168" y="4005064"/>
              <a:ext cx="1296144" cy="61177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331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Experiment 2: </a:t>
            </a:r>
            <a:r>
              <a:rPr lang="de-DE" dirty="0" err="1" smtClean="0"/>
              <a:t>varying</a:t>
            </a:r>
            <a:r>
              <a:rPr lang="de-DE" dirty="0" smtClean="0"/>
              <a:t> </a:t>
            </a:r>
            <a:r>
              <a:rPr lang="de-DE" dirty="0" err="1" smtClean="0"/>
              <a:t>densities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modules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transition</a:t>
            </a:r>
            <a:r>
              <a:rPr lang="de-DE" dirty="0" smtClean="0"/>
              <a:t> </a:t>
            </a:r>
            <a:r>
              <a:rPr lang="de-DE" dirty="0" err="1" smtClean="0"/>
              <a:t>region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2"/>
              </p:nvPr>
            </p:nvSpPr>
            <p:spPr>
              <a:xfrm>
                <a:off x="923636" y="6278116"/>
                <a:ext cx="7392779" cy="290736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de-DE" dirty="0" smtClean="0"/>
                  <a:t>Plotting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 smtClean="0"/>
                  <a:t> for the 3 algorithms with different combinations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, along with the gap score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923636" y="6278116"/>
                <a:ext cx="7392779" cy="290736"/>
              </a:xfrm>
              <a:blipFill rotWithShape="1">
                <a:blip r:embed="rId2"/>
                <a:stretch>
                  <a:fillRect l="-248" t="-14583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5721914" cy="486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89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networks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non-modular </a:t>
            </a:r>
            <a:r>
              <a:rPr lang="de-DE" dirty="0" err="1" smtClean="0"/>
              <a:t>regions</a:t>
            </a:r>
            <a:r>
              <a:rPr lang="de-DE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335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dirty="0" smtClean="0"/>
              <a:t>Can </a:t>
            </a:r>
            <a:r>
              <a:rPr lang="de-DE" dirty="0" err="1" smtClean="0"/>
              <a:t>every</a:t>
            </a:r>
            <a:r>
              <a:rPr lang="de-DE" dirty="0" smtClean="0"/>
              <a:t> </a:t>
            </a:r>
            <a:r>
              <a:rPr lang="de-DE" dirty="0" err="1" smtClean="0"/>
              <a:t>network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fully</a:t>
            </a:r>
            <a:r>
              <a:rPr lang="de-DE" dirty="0" smtClean="0"/>
              <a:t> </a:t>
            </a:r>
            <a:r>
              <a:rPr lang="de-DE" dirty="0" err="1" smtClean="0"/>
              <a:t>partitioned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dense</a:t>
            </a:r>
            <a:r>
              <a:rPr lang="de-DE" dirty="0" smtClean="0"/>
              <a:t> </a:t>
            </a:r>
            <a:r>
              <a:rPr lang="de-DE" dirty="0" err="1" smtClean="0"/>
              <a:t>clusters</a:t>
            </a:r>
            <a:r>
              <a:rPr lang="de-DE" dirty="0" smtClean="0"/>
              <a:t>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introduce</a:t>
            </a:r>
            <a:r>
              <a:rPr lang="de-DE" dirty="0" smtClean="0"/>
              <a:t> </a:t>
            </a:r>
            <a:r>
              <a:rPr lang="de-DE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NCC </a:t>
            </a:r>
            <a:r>
              <a:rPr lang="de-DE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networks</a:t>
            </a:r>
            <a:r>
              <a:rPr lang="de-DE" dirty="0" smtClean="0"/>
              <a:t>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35364"/>
            <a:ext cx="52863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066566" y="2780928"/>
            <a:ext cx="1609890" cy="738664"/>
            <a:chOff x="7066566" y="2780928"/>
            <a:chExt cx="1609890" cy="738664"/>
          </a:xfrm>
        </p:grpSpPr>
        <p:sp>
          <p:nvSpPr>
            <p:cNvPr id="7" name="TextBox 6"/>
            <p:cNvSpPr txBox="1"/>
            <p:nvPr/>
          </p:nvSpPr>
          <p:spPr>
            <a:xfrm>
              <a:off x="7066566" y="2780928"/>
              <a:ext cx="1609890" cy="73866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    Modular </a:t>
              </a:r>
              <a:r>
                <a:rPr lang="de-DE" sz="1400" dirty="0" err="1" smtClean="0"/>
                <a:t>region</a:t>
              </a:r>
              <a:endParaRPr lang="de-DE" sz="1400" dirty="0" smtClean="0"/>
            </a:p>
            <a:p>
              <a:endParaRPr lang="de-DE" sz="1400" dirty="0"/>
            </a:p>
            <a:p>
              <a:r>
                <a:rPr lang="de-DE" sz="1400" dirty="0" smtClean="0"/>
                <a:t>    Transition </a:t>
              </a:r>
              <a:r>
                <a:rPr lang="de-DE" sz="1400" dirty="0" err="1" smtClean="0"/>
                <a:t>region</a:t>
              </a:r>
              <a:endParaRPr lang="en-US" sz="14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7092280" y="3284984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098311" y="2852936"/>
              <a:ext cx="144016" cy="144016"/>
            </a:xfrm>
            <a:prstGeom prst="ellipse">
              <a:avLst/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08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Experiment 3: A PPI </a:t>
            </a:r>
            <a:r>
              <a:rPr lang="de-DE" dirty="0" err="1" smtClean="0"/>
              <a:t>network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identified</a:t>
            </a:r>
            <a:r>
              <a:rPr lang="de-DE" dirty="0" smtClean="0"/>
              <a:t> </a:t>
            </a:r>
            <a:r>
              <a:rPr lang="de-DE" dirty="0" err="1" smtClean="0"/>
              <a:t>modules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yeast</a:t>
            </a:r>
            <a:r>
              <a:rPr lang="de-DE" dirty="0" smtClean="0"/>
              <a:t> FYI </a:t>
            </a:r>
            <a:r>
              <a:rPr lang="de-DE" dirty="0" err="1" smtClean="0"/>
              <a:t>network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modules</a:t>
            </a:r>
            <a:r>
              <a:rPr lang="de-DE" dirty="0" smtClean="0"/>
              <a:t> </a:t>
            </a:r>
            <a:r>
              <a:rPr lang="de-DE" dirty="0" err="1" smtClean="0"/>
              <a:t>correspond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known</a:t>
            </a:r>
            <a:r>
              <a:rPr lang="de-DE" dirty="0" smtClean="0"/>
              <a:t> </a:t>
            </a:r>
            <a:r>
              <a:rPr lang="de-DE" dirty="0" err="1" smtClean="0"/>
              <a:t>protein</a:t>
            </a:r>
            <a:r>
              <a:rPr lang="de-DE" dirty="0" smtClean="0"/>
              <a:t> </a:t>
            </a:r>
            <a:r>
              <a:rPr lang="de-DE" dirty="0" err="1" smtClean="0"/>
              <a:t>complexes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CYC2008 </a:t>
            </a:r>
            <a:r>
              <a:rPr lang="de-DE" dirty="0" err="1" smtClean="0"/>
              <a:t>database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working</a:t>
            </a:r>
            <a:r>
              <a:rPr lang="de-DE" dirty="0" smtClean="0"/>
              <a:t> on </a:t>
            </a:r>
            <a:r>
              <a:rPr lang="de-DE" dirty="0" err="1" smtClean="0"/>
              <a:t>assigning</a:t>
            </a:r>
            <a:r>
              <a:rPr lang="de-DE" dirty="0" smtClean="0"/>
              <a:t> </a:t>
            </a:r>
            <a:r>
              <a:rPr lang="de-DE" dirty="0" err="1" smtClean="0"/>
              <a:t>roles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nodes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transition</a:t>
            </a:r>
            <a:r>
              <a:rPr lang="de-DE" dirty="0" smtClean="0"/>
              <a:t> </a:t>
            </a:r>
            <a:r>
              <a:rPr lang="de-DE" dirty="0" err="1" smtClean="0"/>
              <a:t>region</a:t>
            </a:r>
            <a:r>
              <a:rPr lang="de-DE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12776"/>
            <a:ext cx="5057783" cy="455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7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 </a:t>
            </a:r>
            <a:r>
              <a:rPr lang="de-DE" dirty="0" err="1" smtClean="0"/>
              <a:t>and</a:t>
            </a:r>
            <a:r>
              <a:rPr lang="de-DE" dirty="0" smtClean="0"/>
              <a:t> Outlook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Clustering </a:t>
            </a:r>
            <a:r>
              <a:rPr lang="de-DE" dirty="0" err="1" smtClean="0"/>
              <a:t>networks</a:t>
            </a:r>
            <a:r>
              <a:rPr lang="de-DE" dirty="0" smtClean="0"/>
              <a:t> such </a:t>
            </a:r>
            <a:r>
              <a:rPr lang="de-DE" dirty="0" err="1" smtClean="0"/>
              <a:t>that</a:t>
            </a:r>
            <a:r>
              <a:rPr lang="de-DE" dirty="0" smtClean="0"/>
              <a:t> not all </a:t>
            </a:r>
            <a:r>
              <a:rPr lang="de-DE" dirty="0" err="1" smtClean="0"/>
              <a:t>nodes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assigned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modules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useful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presented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scores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quantify</a:t>
            </a:r>
            <a:r>
              <a:rPr lang="de-DE" dirty="0" smtClean="0"/>
              <a:t> </a:t>
            </a:r>
            <a:r>
              <a:rPr lang="de-DE" dirty="0" err="1" smtClean="0"/>
              <a:t>how</a:t>
            </a:r>
            <a:r>
              <a:rPr lang="de-DE" dirty="0" smtClean="0"/>
              <a:t> modular a </a:t>
            </a:r>
            <a:r>
              <a:rPr lang="de-DE" dirty="0" err="1" smtClean="0"/>
              <a:t>network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showed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room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improvement</a:t>
            </a:r>
            <a:r>
              <a:rPr lang="de-DE" dirty="0" smtClean="0"/>
              <a:t>. </a:t>
            </a:r>
          </a:p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compared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performance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3 </a:t>
            </a:r>
            <a:r>
              <a:rPr lang="de-DE" dirty="0" err="1" smtClean="0"/>
              <a:t>algorithms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task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identifying</a:t>
            </a:r>
            <a:r>
              <a:rPr lang="de-DE" dirty="0" smtClean="0"/>
              <a:t> </a:t>
            </a:r>
            <a:r>
              <a:rPr lang="de-DE" dirty="0" err="1" smtClean="0"/>
              <a:t>modules</a:t>
            </a:r>
            <a:r>
              <a:rPr lang="de-DE" dirty="0" smtClean="0"/>
              <a:t> in NCC </a:t>
            </a:r>
            <a:r>
              <a:rPr lang="de-DE" dirty="0" err="1" smtClean="0"/>
              <a:t>networks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28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Where</a:t>
            </a:r>
            <a:r>
              <a:rPr lang="de-DE" dirty="0" smtClean="0"/>
              <a:t> do NCC </a:t>
            </a:r>
            <a:r>
              <a:rPr lang="de-DE" dirty="0" err="1" smtClean="0"/>
              <a:t>networks</a:t>
            </a:r>
            <a:r>
              <a:rPr lang="de-DE" dirty="0" smtClean="0"/>
              <a:t> </a:t>
            </a:r>
            <a:r>
              <a:rPr lang="de-DE" dirty="0" err="1" smtClean="0"/>
              <a:t>occur</a:t>
            </a:r>
            <a:r>
              <a:rPr lang="de-DE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The </a:t>
            </a:r>
            <a:r>
              <a:rPr lang="de-DE" dirty="0" err="1" smtClean="0"/>
              <a:t>network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actually</a:t>
            </a:r>
            <a:r>
              <a:rPr lang="de-DE" dirty="0" smtClean="0"/>
              <a:t> </a:t>
            </a:r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partitionable</a:t>
            </a:r>
            <a:r>
              <a:rPr lang="de-DE" dirty="0" smtClean="0"/>
              <a:t>, but </a:t>
            </a:r>
            <a:r>
              <a:rPr lang="de-DE" dirty="0" err="1" smtClean="0"/>
              <a:t>contains</a:t>
            </a:r>
            <a:r>
              <a:rPr lang="de-DE" dirty="0" smtClean="0"/>
              <a:t> </a:t>
            </a:r>
            <a:r>
              <a:rPr lang="de-DE" dirty="0" err="1" smtClean="0"/>
              <a:t>noise</a:t>
            </a:r>
            <a:r>
              <a:rPr lang="de-DE" dirty="0" smtClean="0"/>
              <a:t>.</a:t>
            </a: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The </a:t>
            </a:r>
            <a:r>
              <a:rPr lang="de-DE" dirty="0" err="1" smtClean="0"/>
              <a:t>network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not </a:t>
            </a:r>
            <a:r>
              <a:rPr lang="de-DE" dirty="0" err="1" smtClean="0"/>
              <a:t>strictly</a:t>
            </a:r>
            <a:r>
              <a:rPr lang="de-DE" dirty="0" smtClean="0"/>
              <a:t> </a:t>
            </a:r>
            <a:r>
              <a:rPr lang="de-DE" dirty="0" err="1" smtClean="0"/>
              <a:t>modular:Nodes</a:t>
            </a:r>
            <a:r>
              <a:rPr lang="de-DE" dirty="0" smtClean="0"/>
              <a:t> </a:t>
            </a:r>
            <a:endParaRPr lang="de-DE" dirty="0"/>
          </a:p>
          <a:p>
            <a:pPr marL="788670" lvl="1" indent="-514350">
              <a:buFont typeface="+mj-lt"/>
              <a:buAutoNum type="arabicPeriod"/>
            </a:pPr>
            <a:r>
              <a:rPr lang="de-DE" dirty="0" err="1" smtClean="0"/>
              <a:t>Overlaps</a:t>
            </a:r>
            <a:endParaRPr lang="de-DE" dirty="0" smtClean="0"/>
          </a:p>
          <a:p>
            <a:pPr marL="788670" lvl="1" indent="-514350">
              <a:buFont typeface="+mj-lt"/>
              <a:buAutoNum type="arabicPeriod"/>
            </a:pPr>
            <a:r>
              <a:rPr lang="de-DE" dirty="0" err="1" smtClean="0"/>
              <a:t>Outliers</a:t>
            </a:r>
            <a:endParaRPr lang="de-DE" dirty="0" smtClean="0"/>
          </a:p>
          <a:p>
            <a:pPr marL="788670" lvl="1" indent="-514350">
              <a:buFont typeface="+mj-lt"/>
              <a:buAutoNum type="arabicPeriod"/>
            </a:pPr>
            <a:r>
              <a:rPr lang="de-DE" dirty="0" err="1" smtClean="0"/>
              <a:t>Paths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nodes</a:t>
            </a:r>
            <a:r>
              <a:rPr lang="de-DE" dirty="0" smtClean="0"/>
              <a:t> </a:t>
            </a:r>
            <a:r>
              <a:rPr lang="de-DE" dirty="0" err="1" smtClean="0"/>
              <a:t>connecting</a:t>
            </a:r>
            <a:r>
              <a:rPr lang="de-DE" dirty="0" smtClean="0"/>
              <a:t> </a:t>
            </a:r>
            <a:r>
              <a:rPr lang="de-DE" dirty="0" err="1" smtClean="0"/>
              <a:t>modules</a:t>
            </a:r>
            <a:endParaRPr lang="de-DE" dirty="0" smtClean="0"/>
          </a:p>
          <a:p>
            <a:pPr marL="788670" lvl="1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 err="1" smtClean="0"/>
              <a:t>Example</a:t>
            </a:r>
            <a:r>
              <a:rPr lang="de-DE" dirty="0" smtClean="0"/>
              <a:t>: A protein-protein </a:t>
            </a:r>
            <a:r>
              <a:rPr lang="de-DE" dirty="0" err="1" smtClean="0"/>
              <a:t>interaction</a:t>
            </a:r>
            <a:r>
              <a:rPr lang="de-DE" dirty="0" smtClean="0"/>
              <a:t> </a:t>
            </a:r>
            <a:r>
              <a:rPr lang="de-DE" dirty="0" err="1" smtClean="0"/>
              <a:t>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Formalizing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notion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modularity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99592" y="3212976"/>
            <a:ext cx="5256584" cy="2806824"/>
          </a:xfrm>
          <a:effectLst/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 smtClean="0"/>
              <a:t>Then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r>
              <a:rPr lang="de-DE" dirty="0" err="1" smtClean="0"/>
              <a:t>What‘s</a:t>
            </a:r>
            <a:r>
              <a:rPr lang="de-DE" dirty="0" smtClean="0"/>
              <a:t> </a:t>
            </a:r>
            <a:r>
              <a:rPr lang="de-DE" dirty="0" err="1" smtClean="0"/>
              <a:t>wrong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simply</a:t>
            </a:r>
            <a:r>
              <a:rPr lang="de-DE" dirty="0" smtClean="0"/>
              <a:t> </a:t>
            </a:r>
            <a:r>
              <a:rPr lang="de-DE" dirty="0" err="1" smtClean="0"/>
              <a:t>taking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Newman </a:t>
            </a:r>
            <a:r>
              <a:rPr lang="de-DE" dirty="0" err="1" smtClean="0"/>
              <a:t>Modularity</a:t>
            </a:r>
            <a:r>
              <a:rPr lang="de-DE" dirty="0" smtClean="0"/>
              <a:t>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err="1" smtClean="0"/>
              <a:t>Answer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r>
              <a:rPr lang="de-DE" dirty="0" err="1" smtClean="0"/>
              <a:t>Trees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sparse</a:t>
            </a:r>
            <a:r>
              <a:rPr lang="de-DE" dirty="0" smtClean="0"/>
              <a:t> </a:t>
            </a:r>
            <a:r>
              <a:rPr lang="de-DE" dirty="0" err="1" smtClean="0"/>
              <a:t>graphs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high Newman </a:t>
            </a:r>
            <a:r>
              <a:rPr lang="de-DE" dirty="0" err="1" smtClean="0"/>
              <a:t>Modularity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798" y="3312368"/>
            <a:ext cx="2270650" cy="3212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92280" y="386104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0.75</a:t>
            </a:r>
            <a:endParaRPr lang="en-US" sz="1400" dirty="0"/>
          </a:p>
        </p:txBody>
      </p:sp>
      <p:sp>
        <p:nvSpPr>
          <p:cNvPr id="7" name="Rounded Rectangle 6"/>
          <p:cNvSpPr/>
          <p:nvPr/>
        </p:nvSpPr>
        <p:spPr>
          <a:xfrm>
            <a:off x="1619672" y="1772816"/>
            <a:ext cx="5697487" cy="12961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000" b="1" dirty="0" smtClean="0">
                <a:effectLst/>
              </a:rPr>
              <a:t>Goal: </a:t>
            </a:r>
          </a:p>
          <a:p>
            <a:r>
              <a:rPr lang="de-DE" sz="2000" dirty="0" smtClean="0"/>
              <a:t>A score </a:t>
            </a:r>
            <a:r>
              <a:rPr lang="de-DE" sz="2000" dirty="0" err="1" smtClean="0"/>
              <a:t>that</a:t>
            </a:r>
            <a:r>
              <a:rPr lang="de-DE" sz="2000" dirty="0" smtClean="0"/>
              <a:t> </a:t>
            </a:r>
            <a:r>
              <a:rPr lang="de-DE" sz="2000" dirty="0" err="1" smtClean="0"/>
              <a:t>quantifies</a:t>
            </a:r>
            <a:r>
              <a:rPr lang="de-DE" sz="2000" dirty="0" smtClean="0"/>
              <a:t> </a:t>
            </a:r>
            <a:r>
              <a:rPr lang="de-DE" sz="2000" dirty="0" err="1" smtClean="0"/>
              <a:t>how</a:t>
            </a:r>
            <a:r>
              <a:rPr lang="de-DE" sz="2000" dirty="0" smtClean="0"/>
              <a:t> modular an NCC </a:t>
            </a:r>
            <a:r>
              <a:rPr lang="de-DE" sz="2000" dirty="0" err="1" smtClean="0"/>
              <a:t>network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, </a:t>
            </a:r>
            <a:r>
              <a:rPr lang="de-DE" sz="2000" dirty="0" err="1" smtClean="0"/>
              <a:t>analogous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Newman‘s</a:t>
            </a:r>
            <a:r>
              <a:rPr lang="de-DE" sz="2000" dirty="0" smtClean="0"/>
              <a:t> </a:t>
            </a:r>
            <a:r>
              <a:rPr lang="de-DE" sz="2000" dirty="0" err="1" smtClean="0"/>
              <a:t>Modularity</a:t>
            </a:r>
            <a:r>
              <a:rPr lang="de-DE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254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Transition </a:t>
            </a:r>
            <a:r>
              <a:rPr lang="de-DE" dirty="0" err="1" smtClean="0"/>
              <a:t>matrices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gaps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sz="2000" dirty="0" smtClean="0"/>
              <a:t>In a </a:t>
            </a:r>
            <a:r>
              <a:rPr lang="de-DE" sz="2000" dirty="0" err="1" smtClean="0"/>
              <a:t>discrete</a:t>
            </a:r>
            <a:r>
              <a:rPr lang="de-DE" sz="2000" dirty="0" smtClean="0"/>
              <a:t> </a:t>
            </a:r>
            <a:r>
              <a:rPr lang="de-DE" sz="2000" dirty="0" err="1" smtClean="0"/>
              <a:t>random</a:t>
            </a:r>
            <a:r>
              <a:rPr lang="de-DE" sz="2000" dirty="0" smtClean="0"/>
              <a:t> </a:t>
            </a:r>
            <a:r>
              <a:rPr lang="de-DE" sz="2000" dirty="0" err="1" smtClean="0"/>
              <a:t>walk</a:t>
            </a:r>
            <a:r>
              <a:rPr lang="de-DE" sz="2000" dirty="0" smtClean="0"/>
              <a:t> on a </a:t>
            </a:r>
            <a:r>
              <a:rPr lang="de-DE" sz="2000" dirty="0" err="1" smtClean="0"/>
              <a:t>network</a:t>
            </a:r>
            <a:r>
              <a:rPr lang="de-DE" sz="2000" dirty="0" smtClean="0"/>
              <a:t>,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random</a:t>
            </a:r>
            <a:r>
              <a:rPr lang="de-DE" sz="2000" dirty="0" smtClean="0"/>
              <a:t> </a:t>
            </a:r>
            <a:r>
              <a:rPr lang="de-DE" sz="2000" dirty="0" err="1" smtClean="0"/>
              <a:t>walker</a:t>
            </a:r>
            <a:r>
              <a:rPr lang="de-DE" sz="2000" dirty="0" smtClean="0"/>
              <a:t> </a:t>
            </a:r>
            <a:r>
              <a:rPr lang="de-DE" sz="2000" dirty="0" err="1" smtClean="0"/>
              <a:t>moves</a:t>
            </a:r>
            <a:r>
              <a:rPr lang="de-DE" sz="2000" dirty="0" smtClean="0"/>
              <a:t> </a:t>
            </a:r>
            <a:r>
              <a:rPr lang="de-DE" sz="2000" dirty="0" err="1" smtClean="0"/>
              <a:t>at</a:t>
            </a:r>
            <a:r>
              <a:rPr lang="de-DE" sz="2000" dirty="0" smtClean="0"/>
              <a:t> </a:t>
            </a:r>
            <a:r>
              <a:rPr lang="de-DE" sz="2000" dirty="0" err="1" smtClean="0"/>
              <a:t>each</a:t>
            </a:r>
            <a:r>
              <a:rPr lang="de-DE" sz="2000" dirty="0" smtClean="0"/>
              <a:t> </a:t>
            </a:r>
            <a:r>
              <a:rPr lang="de-DE" sz="2000" dirty="0" err="1" smtClean="0"/>
              <a:t>step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randomly</a:t>
            </a:r>
            <a:r>
              <a:rPr lang="de-DE" sz="2000" dirty="0" smtClean="0"/>
              <a:t> </a:t>
            </a:r>
            <a:r>
              <a:rPr lang="de-DE" sz="2000" dirty="0" err="1" smtClean="0"/>
              <a:t>chosen</a:t>
            </a:r>
            <a:r>
              <a:rPr lang="de-DE" sz="2000" dirty="0" smtClean="0"/>
              <a:t> </a:t>
            </a:r>
            <a:r>
              <a:rPr lang="de-DE" sz="2000" dirty="0" err="1" smtClean="0"/>
              <a:t>neighbor</a:t>
            </a:r>
            <a:r>
              <a:rPr lang="de-DE" sz="2000" dirty="0" smtClean="0"/>
              <a:t>. This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encoded</a:t>
            </a:r>
            <a:r>
              <a:rPr lang="de-DE" sz="2000" dirty="0" smtClean="0"/>
              <a:t> in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transition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matrix</a:t>
            </a:r>
            <a:r>
              <a:rPr lang="de-DE" sz="2000" dirty="0" smtClean="0">
                <a:solidFill>
                  <a:srgbClr val="FF0000"/>
                </a:solidFill>
              </a:rPr>
              <a:t>. </a:t>
            </a:r>
          </a:p>
          <a:p>
            <a:r>
              <a:rPr lang="de-DE" sz="2000" dirty="0" smtClean="0"/>
              <a:t>Clustering </a:t>
            </a:r>
            <a:r>
              <a:rPr lang="de-DE" sz="2000" dirty="0" err="1" smtClean="0"/>
              <a:t>algorithms</a:t>
            </a:r>
            <a:r>
              <a:rPr lang="de-DE" sz="2000" dirty="0" smtClean="0"/>
              <a:t> </a:t>
            </a:r>
            <a:r>
              <a:rPr lang="de-DE" sz="2000" dirty="0" err="1" smtClean="0"/>
              <a:t>often</a:t>
            </a:r>
            <a:r>
              <a:rPr lang="de-DE" sz="2000" dirty="0" smtClean="0"/>
              <a:t> </a:t>
            </a:r>
            <a:r>
              <a:rPr lang="de-DE" sz="2000" dirty="0" err="1" smtClean="0"/>
              <a:t>rely</a:t>
            </a:r>
            <a:r>
              <a:rPr lang="de-DE" sz="2000" dirty="0" smtClean="0"/>
              <a:t> on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gap</a:t>
            </a:r>
            <a:r>
              <a:rPr lang="de-DE" sz="2000" dirty="0" smtClean="0"/>
              <a:t> in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eigenvalue</a:t>
            </a:r>
            <a:r>
              <a:rPr lang="de-DE" sz="2000" dirty="0" smtClean="0"/>
              <a:t> </a:t>
            </a:r>
            <a:r>
              <a:rPr lang="de-DE" sz="2000" dirty="0" err="1" smtClean="0"/>
              <a:t>spectrum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transition</a:t>
            </a:r>
            <a:r>
              <a:rPr lang="de-DE" sz="2000" dirty="0" smtClean="0"/>
              <a:t> </a:t>
            </a:r>
            <a:r>
              <a:rPr lang="de-DE" sz="2000" dirty="0" err="1" smtClean="0"/>
              <a:t>matrix</a:t>
            </a:r>
            <a:r>
              <a:rPr lang="de-DE" sz="2000" dirty="0" smtClean="0"/>
              <a:t>.</a:t>
            </a:r>
          </a:p>
          <a:p>
            <a:pPr lvl="1"/>
            <a:r>
              <a:rPr lang="de-DE" sz="2000" dirty="0" smtClean="0"/>
              <a:t>The </a:t>
            </a:r>
            <a:r>
              <a:rPr lang="de-DE" sz="2000" dirty="0" err="1" smtClean="0"/>
              <a:t>presence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eigenvalues</a:t>
            </a:r>
            <a:r>
              <a:rPr lang="de-DE" sz="2000" dirty="0" smtClean="0"/>
              <a:t> </a:t>
            </a:r>
            <a:r>
              <a:rPr lang="de-DE" sz="2000" dirty="0" err="1" smtClean="0"/>
              <a:t>close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1, </a:t>
            </a:r>
            <a:r>
              <a:rPr lang="de-DE" sz="2000" dirty="0" err="1" smtClean="0"/>
              <a:t>followed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a </a:t>
            </a:r>
            <a:r>
              <a:rPr lang="de-DE" sz="2000" dirty="0" err="1" smtClean="0"/>
              <a:t>gap</a:t>
            </a:r>
            <a:r>
              <a:rPr lang="de-DE" sz="2000" dirty="0" smtClean="0"/>
              <a:t>, </a:t>
            </a:r>
            <a:r>
              <a:rPr lang="de-DE" sz="2000" dirty="0" err="1" smtClean="0"/>
              <a:t>indicate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presence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modules</a:t>
            </a:r>
            <a:r>
              <a:rPr lang="de-DE" sz="2000" dirty="0" smtClean="0"/>
              <a:t>.</a:t>
            </a:r>
          </a:p>
          <a:p>
            <a:r>
              <a:rPr lang="de-DE" sz="2000" dirty="0" err="1" smtClean="0"/>
              <a:t>For</a:t>
            </a:r>
            <a:r>
              <a:rPr lang="de-DE" sz="2000" dirty="0" smtClean="0"/>
              <a:t> NCC </a:t>
            </a:r>
            <a:r>
              <a:rPr lang="de-DE" sz="2000" dirty="0" err="1" smtClean="0"/>
              <a:t>networks</a:t>
            </a:r>
            <a:r>
              <a:rPr lang="de-DE" sz="2000" dirty="0" smtClean="0"/>
              <a:t>, </a:t>
            </a:r>
            <a:r>
              <a:rPr lang="de-DE" sz="2000" dirty="0" err="1" smtClean="0"/>
              <a:t>this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not </a:t>
            </a:r>
            <a:r>
              <a:rPr lang="de-DE" sz="2000" dirty="0" err="1" smtClean="0"/>
              <a:t>enough</a:t>
            </a:r>
            <a:r>
              <a:rPr lang="de-DE" sz="2000" dirty="0" smtClean="0"/>
              <a:t>. </a:t>
            </a:r>
            <a:r>
              <a:rPr lang="de-DE" sz="2000" dirty="0" err="1" smtClean="0"/>
              <a:t>Therefore</a:t>
            </a:r>
            <a:r>
              <a:rPr lang="de-DE" sz="2000" dirty="0" smtClean="0"/>
              <a:t> </a:t>
            </a:r>
            <a:r>
              <a:rPr lang="de-DE" sz="2000" dirty="0" err="1" smtClean="0"/>
              <a:t>we</a:t>
            </a:r>
            <a:r>
              <a:rPr lang="de-DE" sz="2000" dirty="0" smtClean="0"/>
              <a:t> </a:t>
            </a:r>
            <a:r>
              <a:rPr lang="de-DE" sz="2000" dirty="0" err="1" smtClean="0"/>
              <a:t>introduce</a:t>
            </a:r>
            <a:r>
              <a:rPr lang="de-DE" sz="2000" dirty="0" smtClean="0"/>
              <a:t> a </a:t>
            </a:r>
            <a:r>
              <a:rPr lang="de-DE" sz="2000" dirty="0" err="1" smtClean="0"/>
              <a:t>transition</a:t>
            </a:r>
            <a:r>
              <a:rPr lang="de-DE" sz="2000" dirty="0" smtClean="0"/>
              <a:t> </a:t>
            </a:r>
            <a:r>
              <a:rPr lang="de-DE" sz="2000" dirty="0" err="1" smtClean="0"/>
              <a:t>matrix</a:t>
            </a:r>
            <a:r>
              <a:rPr lang="de-DE" sz="2000" dirty="0" smtClean="0"/>
              <a:t> Pt, </a:t>
            </a:r>
            <a:r>
              <a:rPr lang="de-DE" sz="2000" dirty="0" err="1" smtClean="0"/>
              <a:t>that</a:t>
            </a:r>
            <a:r>
              <a:rPr lang="de-DE" sz="2000" dirty="0" smtClean="0"/>
              <a:t> </a:t>
            </a:r>
            <a:r>
              <a:rPr lang="de-DE" sz="2000" dirty="0" err="1" smtClean="0"/>
              <a:t>comes</a:t>
            </a:r>
            <a:r>
              <a:rPr lang="de-DE" sz="2000" dirty="0" smtClean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a </a:t>
            </a:r>
            <a:r>
              <a:rPr lang="de-DE" sz="2000" dirty="0" err="1" smtClean="0"/>
              <a:t>continuous</a:t>
            </a:r>
            <a:r>
              <a:rPr lang="de-DE" sz="2000" dirty="0" smtClean="0"/>
              <a:t> </a:t>
            </a:r>
            <a:r>
              <a:rPr lang="de-DE" sz="2000" dirty="0" err="1" smtClean="0"/>
              <a:t>random</a:t>
            </a:r>
            <a:r>
              <a:rPr lang="de-DE" sz="2000" dirty="0" smtClean="0"/>
              <a:t> </a:t>
            </a:r>
            <a:r>
              <a:rPr lang="de-DE" sz="2000" dirty="0" err="1" smtClean="0"/>
              <a:t>walk</a:t>
            </a:r>
            <a:r>
              <a:rPr lang="de-DE" sz="2000" dirty="0" smtClean="0"/>
              <a:t>.</a:t>
            </a:r>
            <a:endParaRPr lang="de-DE" sz="1800" dirty="0" smtClean="0"/>
          </a:p>
          <a:p>
            <a:endParaRPr lang="de-DE" sz="1800" i="1" dirty="0" smtClean="0"/>
          </a:p>
          <a:p>
            <a:endParaRPr lang="en-US" sz="1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70942"/>
            <a:ext cx="5904656" cy="227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89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Transition </a:t>
            </a:r>
            <a:r>
              <a:rPr lang="de-DE" dirty="0" err="1" smtClean="0"/>
              <a:t>matrices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gaps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sz="2400" dirty="0" smtClean="0"/>
                  <a:t>Standard </a:t>
                </a:r>
                <a:r>
                  <a:rPr lang="de-DE" sz="2400" dirty="0" err="1" smtClean="0"/>
                  <a:t>transition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matrix</a:t>
                </a:r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de-DE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/>
                          </a:rPr>
                          <m:t>𝑥</m:t>
                        </m:r>
                        <m:r>
                          <a:rPr lang="de-DE" sz="2400" b="0" i="1" smtClean="0">
                            <a:latin typeface="Cambria Math"/>
                          </a:rPr>
                          <m:t>,</m:t>
                        </m:r>
                        <m:r>
                          <a:rPr lang="de-DE" sz="24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de-DE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de-DE" sz="2400" b="0" i="1" smtClean="0">
                            <a:latin typeface="Cambria Math"/>
                          </a:rPr>
                          <m:t>𝑑𝑒𝑔</m:t>
                        </m:r>
                        <m:d>
                          <m:dPr>
                            <m:ctrlPr>
                              <a:rPr lang="de-DE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endParaRPr lang="de-DE" sz="2400" dirty="0" smtClean="0"/>
              </a:p>
              <a:p>
                <a:r>
                  <a:rPr lang="de-DE" sz="2400" dirty="0" smtClean="0"/>
                  <a:t>Generator </a:t>
                </a:r>
                <a:r>
                  <a:rPr lang="de-DE" sz="2400" i="1" dirty="0" smtClean="0"/>
                  <a:t>L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for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the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continuous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random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walk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process</a:t>
                </a:r>
                <a:r>
                  <a:rPr lang="de-DE" sz="2400" dirty="0" smtClean="0"/>
                  <a:t>.</a:t>
                </a:r>
              </a:p>
              <a:p>
                <a:pPr lvl="1"/>
                <a:r>
                  <a:rPr lang="de-DE" sz="2000" dirty="0" err="1" smtClean="0"/>
                  <a:t>There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is</a:t>
                </a:r>
                <a:r>
                  <a:rPr lang="de-DE" sz="2000" dirty="0" smtClean="0"/>
                  <a:t> a </a:t>
                </a:r>
                <a:r>
                  <a:rPr lang="de-DE" sz="2000" dirty="0" err="1" smtClean="0"/>
                  <a:t>waiting</a:t>
                </a:r>
                <a:r>
                  <a:rPr lang="de-DE" sz="2000" dirty="0" smtClean="0"/>
                  <a:t> time </a:t>
                </a:r>
                <a:r>
                  <a:rPr lang="de-DE" sz="2000" dirty="0" err="1" smtClean="0"/>
                  <a:t>between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jumps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that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is</a:t>
                </a:r>
                <a:r>
                  <a:rPr lang="de-DE" sz="2000" dirty="0" smtClean="0"/>
                  <a:t> proportional </a:t>
                </a:r>
                <a:r>
                  <a:rPr lang="de-DE" sz="2000" dirty="0" err="1" smtClean="0"/>
                  <a:t>to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the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degree</a:t>
                </a:r>
                <a:endParaRPr lang="de-DE" sz="2000" dirty="0" smtClean="0"/>
              </a:p>
              <a:p>
                <a:r>
                  <a:rPr lang="de-DE" sz="2400" dirty="0" err="1" smtClean="0"/>
                  <a:t>Compute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the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transition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matrix</a:t>
                </a:r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de-DE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de-DE" sz="2400" dirty="0" smtClean="0"/>
                  <a:t> </a:t>
                </a:r>
                <a:r>
                  <a:rPr lang="de-DE" sz="2400" dirty="0" err="1" smtClean="0"/>
                  <a:t>for</a:t>
                </a:r>
                <a:r>
                  <a:rPr lang="de-DE" sz="2400" dirty="0" smtClean="0"/>
                  <a:t> time </a:t>
                </a:r>
                <a:r>
                  <a:rPr lang="de-DE" sz="2400" i="1" dirty="0" smtClean="0"/>
                  <a:t>t 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as</a:t>
                </a:r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de-DE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de-DE" sz="24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 sz="2400" b="0" i="0" smtClean="0">
                        <a:latin typeface="Cambria Math"/>
                      </a:rPr>
                      <m:t>exp</m:t>
                    </m:r>
                    <m:r>
                      <a:rPr lang="de-DE" sz="2400" b="0" i="1" smtClean="0">
                        <a:latin typeface="Cambria Math"/>
                      </a:rPr>
                      <m:t>⁡</m:t>
                    </m:r>
                    <m:d>
                      <m:dPr>
                        <m:ctrlPr>
                          <a:rPr lang="de-DE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/>
                          </a:rPr>
                          <m:t>𝑡𝐿</m:t>
                        </m:r>
                      </m:e>
                    </m:d>
                  </m:oMath>
                </a14:m>
                <a:endParaRPr lang="de-DE" sz="2400" i="1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38685"/>
            <a:ext cx="6768752" cy="260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652120" y="4869160"/>
            <a:ext cx="216024" cy="1080120"/>
          </a:xfrm>
          <a:prstGeom prst="straightConnector1">
            <a:avLst/>
          </a:prstGeom>
          <a:ln w="19050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460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First </a:t>
            </a:r>
            <a:r>
              <a:rPr lang="de-DE" dirty="0" err="1" smtClean="0"/>
              <a:t>try</a:t>
            </a:r>
            <a:r>
              <a:rPr lang="de-DE" dirty="0" smtClean="0"/>
              <a:t>: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gap</a:t>
            </a:r>
            <a:r>
              <a:rPr lang="de-DE" dirty="0" smtClean="0"/>
              <a:t> score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4365104"/>
                <a:ext cx="7772400" cy="1654696"/>
              </a:xfrm>
            </p:spPr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de-DE" dirty="0" smtClean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de-DE" dirty="0" smtClean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de-DE" dirty="0" smtClean="0"/>
                  <a:t>Find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largest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difference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between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two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consecutive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eigenvalues</a:t>
                </a:r>
                <a:r>
                  <a:rPr lang="de-DE" dirty="0" smtClean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de-DE" dirty="0" smtClean="0"/>
                  <a:t>Return </a:t>
                </a:r>
                <a:r>
                  <a:rPr lang="de-DE" dirty="0" err="1" smtClean="0"/>
                  <a:t>as</a:t>
                </a:r>
                <a:r>
                  <a:rPr lang="de-DE" dirty="0" smtClean="0"/>
                  <a:t> score.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4365104"/>
                <a:ext cx="7772400" cy="1654696"/>
              </a:xfrm>
              <a:blipFill rotWithShape="1">
                <a:blip r:embed="rId2"/>
                <a:stretch>
                  <a:fillRect l="-784" t="-5147" b="-2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1178769" y="1556792"/>
            <a:ext cx="6912768" cy="18722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400" dirty="0" err="1" smtClean="0"/>
              <a:t>Exploit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connection</a:t>
            </a:r>
            <a:r>
              <a:rPr lang="de-DE" sz="2400" dirty="0" smtClean="0"/>
              <a:t> </a:t>
            </a:r>
            <a:r>
              <a:rPr lang="de-DE" sz="2400" dirty="0" err="1" smtClean="0"/>
              <a:t>between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number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eigenvalues</a:t>
            </a:r>
            <a:r>
              <a:rPr lang="de-DE" sz="2400" dirty="0" smtClean="0"/>
              <a:t> </a:t>
            </a:r>
            <a:r>
              <a:rPr lang="de-DE" sz="2400" dirty="0" err="1" smtClean="0"/>
              <a:t>close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1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transition</a:t>
            </a:r>
            <a:r>
              <a:rPr lang="de-DE" sz="2400" dirty="0" smtClean="0"/>
              <a:t> </a:t>
            </a:r>
            <a:r>
              <a:rPr lang="de-DE" sz="2400" dirty="0" err="1" smtClean="0"/>
              <a:t>matrix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number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modules</a:t>
            </a:r>
            <a:r>
              <a:rPr lang="de-DE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96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Gap score: Analysis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447800"/>
                <a:ext cx="7772400" cy="3853408"/>
              </a:xfrm>
            </p:spPr>
            <p:txBody>
              <a:bodyPr>
                <a:normAutofit/>
              </a:bodyPr>
              <a:lstStyle/>
              <a:p>
                <a:r>
                  <a:rPr lang="de-DE" dirty="0" smtClean="0"/>
                  <a:t>Sparse </a:t>
                </a:r>
                <a:r>
                  <a:rPr lang="de-DE" dirty="0" err="1" smtClean="0"/>
                  <a:t>networks</a:t>
                </a:r>
                <a:r>
                  <a:rPr lang="de-DE" dirty="0" smtClean="0"/>
                  <a:t> do not </a:t>
                </a:r>
                <a:r>
                  <a:rPr lang="de-DE" dirty="0" err="1" smtClean="0"/>
                  <a:t>have</a:t>
                </a:r>
                <a:r>
                  <a:rPr lang="de-DE" dirty="0" smtClean="0"/>
                  <a:t> a high </a:t>
                </a:r>
                <a:r>
                  <a:rPr lang="de-DE" dirty="0" err="1" smtClean="0"/>
                  <a:t>gap</a:t>
                </a:r>
                <a:r>
                  <a:rPr lang="de-DE" dirty="0" smtClean="0"/>
                  <a:t> score</a:t>
                </a:r>
              </a:p>
              <a:p>
                <a:pPr lvl="1"/>
                <a:r>
                  <a:rPr lang="de-DE" dirty="0" err="1" smtClean="0"/>
                  <a:t>Example</a:t>
                </a:r>
                <a:r>
                  <a:rPr lang="de-DE" dirty="0" smtClean="0"/>
                  <a:t>: </a:t>
                </a:r>
                <a:r>
                  <a:rPr lang="de-DE" dirty="0" err="1" smtClean="0"/>
                  <a:t>road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networks</a:t>
                </a:r>
                <a:r>
                  <a:rPr lang="de-DE" dirty="0" smtClean="0"/>
                  <a:t>,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Newman </a:t>
                </a:r>
                <a:r>
                  <a:rPr lang="de-DE" dirty="0" err="1" smtClean="0"/>
                  <a:t>modularity</a:t>
                </a:r>
                <a:r>
                  <a:rPr lang="de-DE" dirty="0" smtClean="0"/>
                  <a:t>         ~ 0.95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gap</a:t>
                </a:r>
                <a:r>
                  <a:rPr lang="de-DE" dirty="0" smtClean="0"/>
                  <a:t> score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~ 0.002</a:t>
                </a:r>
              </a:p>
              <a:p>
                <a:pPr lvl="1"/>
                <a:endParaRPr lang="de-DE" dirty="0"/>
              </a:p>
              <a:p>
                <a:r>
                  <a:rPr lang="de-DE" dirty="0" err="1" smtClean="0"/>
                  <a:t>Drawback</a:t>
                </a:r>
                <a:r>
                  <a:rPr lang="de-DE" dirty="0" smtClean="0"/>
                  <a:t> 1: </a:t>
                </a:r>
                <a:r>
                  <a:rPr lang="de-DE" dirty="0" err="1" smtClean="0"/>
                  <a:t>Arbitrariness</a:t>
                </a:r>
                <a:r>
                  <a:rPr lang="de-DE" dirty="0" smtClean="0"/>
                  <a:t>. </a:t>
                </a:r>
                <a:r>
                  <a:rPr lang="de-DE" dirty="0" err="1" smtClean="0"/>
                  <a:t>There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no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one</a:t>
                </a:r>
                <a:r>
                  <a:rPr lang="de-DE" dirty="0" smtClean="0"/>
                  <a:t> „</a:t>
                </a:r>
                <a:r>
                  <a:rPr lang="de-DE" dirty="0" err="1" smtClean="0"/>
                  <a:t>true</a:t>
                </a:r>
                <a:r>
                  <a:rPr lang="de-DE" dirty="0" smtClean="0"/>
                  <a:t>“ </a:t>
                </a:r>
                <a:r>
                  <a:rPr lang="de-DE" dirty="0" err="1" smtClean="0"/>
                  <a:t>gap</a:t>
                </a:r>
                <a:r>
                  <a:rPr lang="de-DE" dirty="0" smtClean="0"/>
                  <a:t> in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spectrum</a:t>
                </a:r>
                <a:r>
                  <a:rPr lang="de-DE" dirty="0" smtClean="0"/>
                  <a:t>.</a:t>
                </a:r>
              </a:p>
              <a:p>
                <a:r>
                  <a:rPr lang="de-DE" dirty="0" err="1" smtClean="0"/>
                  <a:t>Drawback</a:t>
                </a:r>
                <a:r>
                  <a:rPr lang="de-DE" dirty="0" smtClean="0"/>
                  <a:t> 2: </a:t>
                </a:r>
                <a:r>
                  <a:rPr lang="de-DE" dirty="0" err="1" smtClean="0"/>
                  <a:t>clear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gap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de-DE" dirty="0" smtClean="0">
                    <a:sym typeface="Wingdings" pitchFamily="2" charset="2"/>
                  </a:rPr>
                  <a:t> </a:t>
                </a:r>
                <a:r>
                  <a:rPr lang="de-DE" dirty="0" err="1" smtClean="0">
                    <a:sym typeface="Wingdings" pitchFamily="2" charset="2"/>
                  </a:rPr>
                  <a:t>existence</a:t>
                </a:r>
                <a:r>
                  <a:rPr lang="de-DE" dirty="0" smtClean="0">
                    <a:sym typeface="Wingdings" pitchFamily="2" charset="2"/>
                  </a:rPr>
                  <a:t> </a:t>
                </a:r>
                <a:r>
                  <a:rPr lang="de-DE" dirty="0" err="1" smtClean="0">
                    <a:sym typeface="Wingdings" pitchFamily="2" charset="2"/>
                  </a:rPr>
                  <a:t>of</a:t>
                </a:r>
                <a:r>
                  <a:rPr lang="de-DE" dirty="0" smtClean="0">
                    <a:sym typeface="Wingdings" pitchFamily="2" charset="2"/>
                  </a:rPr>
                  <a:t> </a:t>
                </a:r>
                <a:r>
                  <a:rPr lang="de-DE" dirty="0" err="1" smtClean="0">
                    <a:sym typeface="Wingdings" pitchFamily="2" charset="2"/>
                  </a:rPr>
                  <a:t>modules</a:t>
                </a:r>
                <a:r>
                  <a:rPr lang="de-DE" dirty="0" smtClean="0">
                    <a:sym typeface="Wingdings" pitchFamily="2" charset="2"/>
                  </a:rPr>
                  <a:t>, but: </a:t>
                </a:r>
                <a:r>
                  <a:rPr lang="de-DE" dirty="0" err="1" smtClean="0">
                    <a:sym typeface="Wingdings" pitchFamily="2" charset="2"/>
                  </a:rPr>
                  <a:t>existence</a:t>
                </a:r>
                <a:r>
                  <a:rPr lang="de-DE" dirty="0" smtClean="0">
                    <a:sym typeface="Wingdings" pitchFamily="2" charset="2"/>
                  </a:rPr>
                  <a:t> </a:t>
                </a:r>
                <a:r>
                  <a:rPr lang="de-DE" dirty="0" err="1" smtClean="0">
                    <a:sym typeface="Wingdings" pitchFamily="2" charset="2"/>
                  </a:rPr>
                  <a:t>of</a:t>
                </a:r>
                <a:r>
                  <a:rPr lang="de-DE" dirty="0" smtClean="0">
                    <a:sym typeface="Wingdings" pitchFamily="2" charset="2"/>
                  </a:rPr>
                  <a:t> </a:t>
                </a:r>
                <a:r>
                  <a:rPr lang="de-DE" dirty="0" err="1" smtClean="0">
                    <a:sym typeface="Wingdings" pitchFamily="2" charset="2"/>
                  </a:rPr>
                  <a:t>modules</a:t>
                </a:r>
                <a:r>
                  <a:rPr lang="de-DE" dirty="0" smtClean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  <a:ea typeface="Cambria Math"/>
                        <a:sym typeface="Wingdings" pitchFamily="2" charset="2"/>
                      </a:rPr>
                      <m:t>↛ </m:t>
                    </m:r>
                  </m:oMath>
                </a14:m>
                <a:r>
                  <a:rPr lang="de-DE" dirty="0" err="1" smtClean="0">
                    <a:sym typeface="Wingdings" pitchFamily="2" charset="2"/>
                  </a:rPr>
                  <a:t>clear</a:t>
                </a:r>
                <a:r>
                  <a:rPr lang="de-DE" dirty="0" smtClean="0">
                    <a:sym typeface="Wingdings" pitchFamily="2" charset="2"/>
                  </a:rPr>
                  <a:t> </a:t>
                </a:r>
                <a:r>
                  <a:rPr lang="de-DE" dirty="0" err="1" smtClean="0">
                    <a:sym typeface="Wingdings" pitchFamily="2" charset="2"/>
                  </a:rPr>
                  <a:t>gap</a:t>
                </a:r>
                <a:endParaRPr lang="de-DE" dirty="0" smtClean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de-DE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447800"/>
                <a:ext cx="7772400" cy="3853408"/>
              </a:xfrm>
              <a:blipFill rotWithShape="1">
                <a:blip r:embed="rId2"/>
                <a:stretch>
                  <a:fillRect l="-706" t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1547664" y="5157192"/>
            <a:ext cx="5688632" cy="1224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b="1" dirty="0" smtClean="0">
                <a:sym typeface="Wingdings" pitchFamily="2" charset="2"/>
              </a:rPr>
              <a:t>Main Advantage</a:t>
            </a:r>
            <a:r>
              <a:rPr lang="de-DE" dirty="0" smtClean="0">
                <a:sym typeface="Wingdings" pitchFamily="2" charset="2"/>
              </a:rPr>
              <a:t>: This </a:t>
            </a:r>
            <a:r>
              <a:rPr lang="de-DE" dirty="0" err="1" smtClean="0">
                <a:sym typeface="Wingdings" pitchFamily="2" charset="2"/>
              </a:rPr>
              <a:t>is</a:t>
            </a:r>
            <a:r>
              <a:rPr lang="de-DE" dirty="0" smtClean="0">
                <a:sym typeface="Wingdings" pitchFamily="2" charset="2"/>
              </a:rPr>
              <a:t> a global score, not </a:t>
            </a:r>
            <a:r>
              <a:rPr lang="de-DE" dirty="0" err="1" smtClean="0">
                <a:sym typeface="Wingdings" pitchFamily="2" charset="2"/>
              </a:rPr>
              <a:t>dependent</a:t>
            </a:r>
            <a:r>
              <a:rPr lang="de-DE" dirty="0" smtClean="0">
                <a:sym typeface="Wingdings" pitchFamily="2" charset="2"/>
              </a:rPr>
              <a:t> on a </a:t>
            </a:r>
            <a:r>
              <a:rPr lang="de-DE" dirty="0" err="1" smtClean="0">
                <a:sym typeface="Wingdings" pitchFamily="2" charset="2"/>
              </a:rPr>
              <a:t>partition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70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Second </a:t>
            </a:r>
            <a:r>
              <a:rPr lang="de-DE" dirty="0" err="1" smtClean="0"/>
              <a:t>try</a:t>
            </a:r>
            <a:r>
              <a:rPr lang="de-DE" dirty="0" smtClean="0"/>
              <a:t>: </a:t>
            </a:r>
            <a:r>
              <a:rPr lang="de-DE" dirty="0" err="1" smtClean="0"/>
              <a:t>metastability</a:t>
            </a:r>
            <a:r>
              <a:rPr lang="de-DE" dirty="0" smtClean="0"/>
              <a:t> score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 smtClean="0"/>
                  <a:t>Motivated </a:t>
                </a:r>
                <a:r>
                  <a:rPr lang="de-DE" dirty="0" err="1" smtClean="0"/>
                  <a:t>by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concept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metastability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physical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systems</a:t>
                </a:r>
                <a:r>
                  <a:rPr lang="de-DE" dirty="0" smtClean="0"/>
                  <a:t>.</a:t>
                </a:r>
              </a:p>
              <a:p>
                <a:r>
                  <a:rPr lang="de-DE" dirty="0" smtClean="0"/>
                  <a:t>A </a:t>
                </a:r>
                <a:r>
                  <a:rPr lang="de-DE" dirty="0" err="1" smtClean="0"/>
                  <a:t>metastable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partition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a </a:t>
                </a:r>
                <a:r>
                  <a:rPr lang="de-DE" dirty="0" err="1" smtClean="0"/>
                  <a:t>network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into</a:t>
                </a:r>
                <a:r>
                  <a:rPr lang="de-DE" dirty="0" smtClean="0"/>
                  <a:t> a </a:t>
                </a:r>
                <a:r>
                  <a:rPr lang="de-DE" dirty="0" err="1" smtClean="0"/>
                  <a:t>transition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region</a:t>
                </a:r>
                <a:r>
                  <a:rPr lang="de-DE" dirty="0" smtClean="0"/>
                  <a:t> </a:t>
                </a:r>
                <a:r>
                  <a:rPr lang="de-DE" i="1" dirty="0" smtClean="0"/>
                  <a:t>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modules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𝑀</m:t>
                    </m:r>
                    <m:r>
                      <a:rPr lang="de-DE" b="0" i="1" smtClean="0">
                        <a:latin typeface="Cambria Math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satisfies: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</a:rPr>
                      <m:t>𝑅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𝑡𝑖𝑚𝑒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𝑡𝑟𝑎𝑛𝑠𝑖𝑡𝑖𝑜𝑛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𝑟𝑒𝑔𝑖𝑜𝑛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−→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𝑚𝑜𝑑𝑢𝑙𝑒𝑠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≪</m:t>
                    </m:r>
                  </m:oMath>
                </a14:m>
                <a:endParaRPr lang="en-US" b="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/>
                      </a:rPr>
                      <m:t>𝑊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/>
                      </a:rPr>
                      <m:t>𝑡𝑖𝑚𝑒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/>
                      </a:rPr>
                      <m:t>𝑚𝑜𝑑𝑢𝑙𝑒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/>
                      </a:rPr>
                      <m:t> −→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/>
                      </a:rPr>
                      <m:t>𝑎𝑛𝑜𝑡h𝑒𝑟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/>
                      </a:rPr>
                      <m:t>𝑚𝑜𝑑𝑢𝑙𝑒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accent3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So, the time spent inside the modules should be long, while the time spent inside the transition region should be short.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333" t="-1067" r="-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31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1268</Words>
  <Application>Microsoft Office PowerPoint</Application>
  <PresentationFormat>On-screen Show (4:3)</PresentationFormat>
  <Paragraphs>138</Paragraphs>
  <Slides>21</Slides>
  <Notes>1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Equity</vt:lpstr>
      <vt:lpstr>Finding Modules in Networks with Non-modular Regions</vt:lpstr>
      <vt:lpstr>What are networks with non-modular regions?</vt:lpstr>
      <vt:lpstr>Where do NCC networks occur?</vt:lpstr>
      <vt:lpstr>Formalizing this notion of modularity</vt:lpstr>
      <vt:lpstr>Transition matrices and gaps</vt:lpstr>
      <vt:lpstr>Transition matrices and gaps</vt:lpstr>
      <vt:lpstr>First try: the gap score</vt:lpstr>
      <vt:lpstr>Gap score: Analysis and results</vt:lpstr>
      <vt:lpstr>Second try: metastability score</vt:lpstr>
      <vt:lpstr>Second try: metastability score</vt:lpstr>
      <vt:lpstr>Metastability score: Analysis</vt:lpstr>
      <vt:lpstr>Experiment results on the two scores</vt:lpstr>
      <vt:lpstr>Intermediate Conclusion</vt:lpstr>
      <vt:lpstr>Algorithms for identifying modules in NCC networks</vt:lpstr>
      <vt:lpstr>Adjusting the algorithms</vt:lpstr>
      <vt:lpstr>How can we evaluate the results?</vt:lpstr>
      <vt:lpstr>How can we evaluate the results?</vt:lpstr>
      <vt:lpstr>Experiment 1: varying sizes</vt:lpstr>
      <vt:lpstr>Experiment 2: varying densities of modules and transition region</vt:lpstr>
      <vt:lpstr>Experiment 3: A PPI network</vt:lpstr>
      <vt:lpstr>Summary and Outlook</vt:lpstr>
    </vt:vector>
  </TitlesOfParts>
  <Company>FU-Berlin FBs IMP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Modules in Networks with Non-modular Regions</dc:title>
  <dc:creator>Hüffner, Sharon</dc:creator>
  <cp:lastModifiedBy>Hüffner, Sharon</cp:lastModifiedBy>
  <cp:revision>53</cp:revision>
  <cp:lastPrinted>2013-06-03T11:12:26Z</cp:lastPrinted>
  <dcterms:created xsi:type="dcterms:W3CDTF">2013-05-30T09:59:56Z</dcterms:created>
  <dcterms:modified xsi:type="dcterms:W3CDTF">2013-06-04T22:27:45Z</dcterms:modified>
</cp:coreProperties>
</file>